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1" r:id="rId2"/>
    <p:sldId id="257" r:id="rId3"/>
    <p:sldId id="260" r:id="rId4"/>
  </p:sldIdLst>
  <p:sldSz cx="12192000" cy="6858000"/>
  <p:notesSz cx="6797675" cy="9928225"/>
  <p:embeddedFontLst>
    <p:embeddedFont>
      <p:font typeface="Tmon몬소리 Black" panose="020B0600000101010101" charset="-127"/>
      <p:bold r:id="rId5"/>
    </p:embeddedFont>
    <p:embeddedFont>
      <p:font typeface="나눔스퀘어 네오 ExtraBold" panose="020B0600000101010101" charset="-127"/>
      <p:bold r:id="rId6"/>
    </p:embeddedFont>
    <p:embeddedFont>
      <p:font typeface="나눔스퀘어 네오 Heavy" panose="020B0600000101010101" charset="-127"/>
      <p:bold r:id="rId7"/>
    </p:embeddedFont>
    <p:embeddedFont>
      <p:font typeface="배달의민족 주아" panose="020B0600000101010101" charset="-127"/>
      <p:regular r:id="rId8"/>
    </p:embeddedFont>
    <p:embeddedFont>
      <p:font typeface="맑은 고딕" panose="020B0503020000020004" pitchFamily="50" charset="-127"/>
      <p:regular r:id="rId9"/>
      <p:bold r:id="rId10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40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7FC7"/>
    <a:srgbClr val="3D8FC7"/>
    <a:srgbClr val="6C9ED4"/>
    <a:srgbClr val="26ACE4"/>
    <a:srgbClr val="4044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6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102"/>
      </p:cViewPr>
      <p:guideLst>
        <p:guide orient="horz" pos="2137"/>
        <p:guide pos="40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FF858B-9EE6-46AB-9A03-EBBD6B024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F8BEA1E-57AE-49ED-B825-432109DA44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C557ADB-E870-4953-80AC-CAFF68E92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83C9-160A-4DD2-B5B8-65B598F3E4A8}" type="datetimeFigureOut">
              <a:rPr lang="ko-KR" altLang="en-US" smtClean="0"/>
              <a:t>2023-04-29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FFEE507-232A-443B-B526-A836274E8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ECA06D4-FAEA-43C8-A71B-AA5D82ECF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F7A73-DB46-4B7F-8950-39DDAD45D1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1267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0A85C5F-A013-4BB8-A654-555BDB6FB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9CA63C2-5846-495B-8713-76323687E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327028E-C464-4E8A-A237-68E2E08EC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83C9-160A-4DD2-B5B8-65B598F3E4A8}" type="datetimeFigureOut">
              <a:rPr lang="ko-KR" altLang="en-US" smtClean="0"/>
              <a:t>2023-04-29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91C15CA-7E51-4210-9625-2297B9A60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426A595-B4B2-44AE-8251-4E404E8BC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F7A73-DB46-4B7F-8950-39DDAD45D1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6969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4A4091-971E-444A-BA2D-BBAF4B19B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503437A-3D1A-48C4-8191-B5C3CDEB0B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655FFB-E118-490C-A576-8D2C38AF5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83C9-160A-4DD2-B5B8-65B598F3E4A8}" type="datetimeFigureOut">
              <a:rPr lang="ko-KR" altLang="en-US" smtClean="0"/>
              <a:t>2023-04-29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D4A273E-AC0E-443E-B753-32B4A4F65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EE1C9CE-2A9C-428B-8F09-5AA77C69F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F7A73-DB46-4B7F-8950-39DDAD45D1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4175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F00ED3-B636-4545-A5C1-B913B9D64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24C9309-A1AA-4CA9-9311-70B96BC197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0B28510-C373-495B-8211-490D430AD2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0E359CE-AD48-4E74-B11C-C55D7CEEE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83C9-160A-4DD2-B5B8-65B598F3E4A8}" type="datetimeFigureOut">
              <a:rPr lang="ko-KR" altLang="en-US" smtClean="0"/>
              <a:t>2023-04-29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2B4A093-9BCB-494E-B8AB-B9080582F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E4360F7-51EF-4C62-8815-270EA073F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F7A73-DB46-4B7F-8950-39DDAD45D1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2188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0DD54C-7E0D-4FE4-8917-CD5D20AAD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D8BEE17-8690-41A0-8877-D8114E021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E6AD1E1-706D-47DA-8114-F86529486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943157E-2ADB-403F-A154-AFA8D102AC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0CBC3B1-4E9F-4637-917C-7C7FAFEEB6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0FA9EB3-5985-40B9-9F5C-3D05D1577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83C9-160A-4DD2-B5B8-65B598F3E4A8}" type="datetimeFigureOut">
              <a:rPr lang="ko-KR" altLang="en-US" smtClean="0"/>
              <a:t>2023-04-29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59E5319-34EB-4198-8215-BA1F1807A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B581C97-4E3F-47DC-8AEA-C2B93C5FE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F7A73-DB46-4B7F-8950-39DDAD45D1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6122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7E45AD3-F054-4D6C-94D4-AD16FA219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39057F0-DB96-4574-A759-3AF2A1B53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83C9-160A-4DD2-B5B8-65B598F3E4A8}" type="datetimeFigureOut">
              <a:rPr lang="ko-KR" altLang="en-US" smtClean="0"/>
              <a:t>2023-04-29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42AC0EF-A1E8-4D77-A3A4-16CC53007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0FD9359-8807-440C-9E1A-63774BDCD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F7A73-DB46-4B7F-8950-39DDAD45D1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5106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8223515-CA31-4186-AE54-CE76B4545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83C9-160A-4DD2-B5B8-65B598F3E4A8}" type="datetimeFigureOut">
              <a:rPr lang="ko-KR" altLang="en-US" smtClean="0"/>
              <a:t>2023-04-29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69DC4FA-AF69-41C5-B292-F02C7547D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183E7ED-8C90-4A4A-934C-AAE54ADFE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F7A73-DB46-4B7F-8950-39DDAD45D1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7736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BBE214C-51D8-437A-944D-407F46C04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513448-6B20-462B-A2E4-4B162DF30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F27085A-5A04-40F0-94C3-7FF8AF4C65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FDD02B4-AF83-443C-96B1-5FE2D0DA0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83C9-160A-4DD2-B5B8-65B598F3E4A8}" type="datetimeFigureOut">
              <a:rPr lang="ko-KR" altLang="en-US" smtClean="0"/>
              <a:t>2023-04-29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E52F80D-3A2B-4802-ABED-4031C4D88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81FE9F0-1C13-41C8-95F7-8683F5A90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F7A73-DB46-4B7F-8950-39DDAD45D1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4049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8C33D33-CF36-4455-BE29-C33E64A75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5317781-347F-4C80-8842-A32C32CDE5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EAE796F-A45C-4E0F-B6F9-0F9C882C48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458A204-8C85-4BF4-9E59-9C1EEF060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83C9-160A-4DD2-B5B8-65B598F3E4A8}" type="datetimeFigureOut">
              <a:rPr lang="ko-KR" altLang="en-US" smtClean="0"/>
              <a:t>2023-04-29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466C7D7-21E7-4F77-AD53-4F8196A66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2F4ECBA-1F7D-4F47-82F8-8D4A1CA62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F7A73-DB46-4B7F-8950-39DDAD45D1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6740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CEC94C5-434A-4984-B3D9-D319D5363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848622C-D972-42C5-88DF-58C6906B08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0C94ED9-F065-44A4-A8B1-71B0E93C9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83C9-160A-4DD2-B5B8-65B598F3E4A8}" type="datetimeFigureOut">
              <a:rPr lang="ko-KR" altLang="en-US" smtClean="0"/>
              <a:t>2023-04-29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C75E5A-5B38-434C-B9F9-F3B813AE8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0385827-5163-4482-85FC-5FCC092C2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F7A73-DB46-4B7F-8950-39DDAD45D1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8415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4019D53-B596-42FD-A450-7BFBBD3B36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201DC05-3D5B-4419-8CB4-15AB84D46B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82E7CC8-BA74-41BF-B979-F5C562DD5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83C9-160A-4DD2-B5B8-65B598F3E4A8}" type="datetimeFigureOut">
              <a:rPr lang="ko-KR" altLang="en-US" smtClean="0"/>
              <a:t>2023-04-29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3C7600C-C6B4-481B-AA43-799AE6D0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FB58271-8871-4C77-9447-1B6032D2C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F7A73-DB46-4B7F-8950-39DDAD45D1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5972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0EAF76B-0DC0-4DBE-90F5-F220FA213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8604290-D682-489E-A93C-4E9577B61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C18DE5-0355-4713-A43C-30C2438112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7E83C9-160A-4DD2-B5B8-65B598F3E4A8}" type="datetimeFigureOut">
              <a:rPr lang="ko-KR" altLang="en-US" smtClean="0"/>
              <a:t>2023-04-29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73BDACA-2BF7-4109-ADE3-AFEC2D0F44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058CD5A-4E3B-4F57-BBE4-FF5FD7F1C2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F7A73-DB46-4B7F-8950-39DDAD45D1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1552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Relationship Id="rId27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E178F8B-8E86-4906-A6D7-5DDA622360BF}"/>
              </a:ext>
            </a:extLst>
          </p:cNvPr>
          <p:cNvSpPr txBox="1"/>
          <p:nvPr/>
        </p:nvSpPr>
        <p:spPr>
          <a:xfrm>
            <a:off x="275019" y="215537"/>
            <a:ext cx="33382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solidFill>
                  <a:srgbClr val="3D7FC7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Arial" panose="020B0604020202020204" pitchFamily="34" charset="0"/>
              </a:rPr>
              <a:t>“</a:t>
            </a:r>
            <a:r>
              <a:rPr lang="ko-KR" altLang="en-US" sz="1500" dirty="0">
                <a:solidFill>
                  <a:srgbClr val="3D7FC7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Arial" panose="020B0604020202020204" pitchFamily="34" charset="0"/>
              </a:rPr>
              <a:t>변화하는 우리 미래</a:t>
            </a:r>
            <a:r>
              <a:rPr lang="en-US" altLang="ko-KR" sz="1500" dirty="0">
                <a:solidFill>
                  <a:srgbClr val="3D7FC7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Arial" panose="020B0604020202020204" pitchFamily="34" charset="0"/>
              </a:rPr>
              <a:t>,</a:t>
            </a:r>
          </a:p>
          <a:p>
            <a:r>
              <a:rPr lang="ko-KR" altLang="en-US" sz="1500" dirty="0">
                <a:solidFill>
                  <a:srgbClr val="3D7FC7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Arial" panose="020B0604020202020204" pitchFamily="34" charset="0"/>
              </a:rPr>
              <a:t>지속 가능한 발전기술 전략＂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727DC1-E036-4A98-BE1B-51D0E096DE67}"/>
              </a:ext>
            </a:extLst>
          </p:cNvPr>
          <p:cNvSpPr txBox="1"/>
          <p:nvPr/>
        </p:nvSpPr>
        <p:spPr>
          <a:xfrm>
            <a:off x="275019" y="940218"/>
            <a:ext cx="457962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700" b="1" dirty="0">
                <a:solidFill>
                  <a:srgbClr val="404456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지능정보사회연구원</a:t>
            </a:r>
            <a:endParaRPr lang="en-US" altLang="ko-KR" sz="3700" b="1" dirty="0">
              <a:solidFill>
                <a:srgbClr val="404456"/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  <a:p>
            <a:r>
              <a:rPr lang="en-US" altLang="ko-KR" sz="3700" b="1" dirty="0">
                <a:solidFill>
                  <a:srgbClr val="404456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2023 </a:t>
            </a:r>
            <a:r>
              <a:rPr lang="ko-KR" altLang="en-US" sz="3700" b="1" dirty="0">
                <a:solidFill>
                  <a:srgbClr val="404456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기술세미나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3EDD43-B32F-4E7C-8E8B-51F722748B07}"/>
              </a:ext>
            </a:extLst>
          </p:cNvPr>
          <p:cNvSpPr txBox="1"/>
          <p:nvPr/>
        </p:nvSpPr>
        <p:spPr>
          <a:xfrm>
            <a:off x="275019" y="2341016"/>
            <a:ext cx="685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solidFill>
                  <a:srgbClr val="3D7FC7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Arial" panose="020B0604020202020204" pitchFamily="34" charset="0"/>
              </a:rPr>
              <a:t>일시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44C77E-359F-40F0-B807-8EDE44C1AD48}"/>
              </a:ext>
            </a:extLst>
          </p:cNvPr>
          <p:cNvSpPr txBox="1"/>
          <p:nvPr/>
        </p:nvSpPr>
        <p:spPr>
          <a:xfrm>
            <a:off x="275019" y="2728272"/>
            <a:ext cx="685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solidFill>
                  <a:srgbClr val="3D7FC7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Arial" panose="020B0604020202020204" pitchFamily="34" charset="0"/>
              </a:rPr>
              <a:t>장소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6AE272-BBF5-42F1-9E4C-00205D914BC6}"/>
              </a:ext>
            </a:extLst>
          </p:cNvPr>
          <p:cNvSpPr txBox="1"/>
          <p:nvPr/>
        </p:nvSpPr>
        <p:spPr>
          <a:xfrm>
            <a:off x="860207" y="2329183"/>
            <a:ext cx="3771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Arial" panose="020B0604020202020204" pitchFamily="34" charset="0"/>
              </a:rPr>
              <a:t>2023. 03. 31 </a:t>
            </a:r>
            <a:r>
              <a:rPr lang="ko-KR" altLang="en-US" sz="1500" dirty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Arial" panose="020B0604020202020204" pitchFamily="34" charset="0"/>
              </a:rPr>
              <a:t>금요일 </a:t>
            </a:r>
            <a:r>
              <a:rPr lang="en-US" altLang="ko-KR" sz="1500" dirty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Arial" panose="020B0604020202020204" pitchFamily="34" charset="0"/>
              </a:rPr>
              <a:t>PM 02:00</a:t>
            </a:r>
            <a:endParaRPr lang="ko-KR" altLang="en-US" sz="15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081750-997B-4861-B140-B7EB227DC0C5}"/>
              </a:ext>
            </a:extLst>
          </p:cNvPr>
          <p:cNvSpPr txBox="1"/>
          <p:nvPr/>
        </p:nvSpPr>
        <p:spPr>
          <a:xfrm>
            <a:off x="860207" y="2726101"/>
            <a:ext cx="404088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Arial" panose="020B0604020202020204" pitchFamily="34" charset="0"/>
              </a:rPr>
              <a:t>세종대학교 대양</a:t>
            </a:r>
            <a:r>
              <a:rPr lang="en-US" altLang="ko-KR" sz="1500" dirty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Arial" panose="020B0604020202020204" pitchFamily="34" charset="0"/>
              </a:rPr>
              <a:t>AI</a:t>
            </a:r>
            <a:r>
              <a:rPr lang="ko-KR" altLang="en-US" sz="1500" dirty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Arial" panose="020B0604020202020204" pitchFamily="34" charset="0"/>
              </a:rPr>
              <a:t>센터 </a:t>
            </a:r>
            <a:r>
              <a:rPr lang="en-US" altLang="ko-KR" sz="1500" dirty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Arial" panose="020B0604020202020204" pitchFamily="34" charset="0"/>
              </a:rPr>
              <a:t>B1F B116</a:t>
            </a:r>
            <a:r>
              <a:rPr lang="ko-KR" altLang="en-US" sz="1500" dirty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Arial" panose="020B0604020202020204" pitchFamily="34" charset="0"/>
              </a:rPr>
              <a:t>호</a:t>
            </a:r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A96814CA-227E-4495-AA23-D083CEDED260}"/>
              </a:ext>
            </a:extLst>
          </p:cNvPr>
          <p:cNvCxnSpPr/>
          <p:nvPr/>
        </p:nvCxnSpPr>
        <p:spPr>
          <a:xfrm>
            <a:off x="351076" y="3277674"/>
            <a:ext cx="4579620" cy="0"/>
          </a:xfrm>
          <a:prstGeom prst="line">
            <a:avLst/>
          </a:prstGeom>
          <a:ln w="12700">
            <a:solidFill>
              <a:srgbClr val="40445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54F3779-0421-47E0-8C74-EB71F23ECE29}"/>
              </a:ext>
            </a:extLst>
          </p:cNvPr>
          <p:cNvSpPr txBox="1"/>
          <p:nvPr/>
        </p:nvSpPr>
        <p:spPr>
          <a:xfrm>
            <a:off x="345931" y="3281921"/>
            <a:ext cx="8305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프로그램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472D2B-F178-4800-89F7-5A596562955F}"/>
              </a:ext>
            </a:extLst>
          </p:cNvPr>
          <p:cNvSpPr txBox="1"/>
          <p:nvPr/>
        </p:nvSpPr>
        <p:spPr>
          <a:xfrm>
            <a:off x="345931" y="3621706"/>
            <a:ext cx="4708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사회적 </a:t>
            </a:r>
            <a:r>
              <a:rPr lang="ko-KR" altLang="en-US" sz="900" dirty="0" err="1"/>
              <a:t>비대면</a:t>
            </a:r>
            <a:r>
              <a:rPr lang="ko-KR" altLang="en-US" sz="900" dirty="0"/>
              <a:t> 환경이 확대되는 </a:t>
            </a:r>
            <a:r>
              <a:rPr lang="en-US" altLang="ko-KR" sz="900" dirty="0"/>
              <a:t>COVID-19 </a:t>
            </a:r>
            <a:r>
              <a:rPr lang="ko-KR" altLang="en-US" sz="900" dirty="0"/>
              <a:t>속 메타버스와 </a:t>
            </a:r>
            <a:r>
              <a:rPr lang="en-US" altLang="ko-KR" sz="900" dirty="0"/>
              <a:t>NFT, AI </a:t>
            </a:r>
            <a:r>
              <a:rPr lang="ko-KR" altLang="en-US" sz="900" dirty="0"/>
              <a:t>서비스 등 고도화 된 </a:t>
            </a:r>
            <a:endParaRPr lang="en-US" altLang="ko-KR" sz="900" dirty="0"/>
          </a:p>
          <a:p>
            <a:r>
              <a:rPr lang="en-US" altLang="ko-KR" sz="900" dirty="0"/>
              <a:t>ICT </a:t>
            </a:r>
            <a:r>
              <a:rPr lang="ko-KR" altLang="en-US" sz="900" dirty="0"/>
              <a:t>기술에 대한 중요성이 재확인되고 있는 시점에서 클라우드</a:t>
            </a:r>
            <a:r>
              <a:rPr lang="en-US" altLang="ko-KR" sz="900" dirty="0"/>
              <a:t>, </a:t>
            </a:r>
            <a:r>
              <a:rPr lang="ko-KR" altLang="en-US" sz="900" dirty="0"/>
              <a:t>인공지능 및 기술 적용 </a:t>
            </a:r>
            <a:endParaRPr lang="en-US" altLang="ko-KR" sz="900" dirty="0"/>
          </a:p>
          <a:p>
            <a:r>
              <a:rPr lang="ko-KR" altLang="en-US" sz="900" dirty="0"/>
              <a:t>사례를 산 </a:t>
            </a:r>
            <a:r>
              <a:rPr lang="en-US" altLang="ko-KR" sz="900" dirty="0"/>
              <a:t>· </a:t>
            </a:r>
            <a:r>
              <a:rPr lang="ko-KR" altLang="en-US" sz="900" dirty="0"/>
              <a:t>학 </a:t>
            </a:r>
            <a:r>
              <a:rPr lang="en-US" altLang="ko-KR" sz="900" dirty="0"/>
              <a:t>· </a:t>
            </a:r>
            <a:r>
              <a:rPr lang="ko-KR" altLang="en-US" sz="900" dirty="0"/>
              <a:t>연 전문가들이 함께 공유하며 지속 가능한 지능 정보 사회 구성을 위한</a:t>
            </a:r>
            <a:endParaRPr lang="en-US" altLang="ko-KR" sz="900" dirty="0"/>
          </a:p>
          <a:p>
            <a:r>
              <a:rPr lang="ko-KR" altLang="en-US" sz="900" dirty="0"/>
              <a:t>기술 교류 자리를 마련하였습니다</a:t>
            </a:r>
            <a:r>
              <a:rPr lang="en-US" altLang="ko-KR" sz="900" dirty="0"/>
              <a:t>.</a:t>
            </a:r>
            <a:endParaRPr lang="ko-KR" altLang="en-US" sz="900" dirty="0"/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1C85813-4EEA-477C-811F-38A60AB56E91}"/>
              </a:ext>
            </a:extLst>
          </p:cNvPr>
          <p:cNvCxnSpPr/>
          <p:nvPr/>
        </p:nvCxnSpPr>
        <p:spPr>
          <a:xfrm>
            <a:off x="351076" y="4592124"/>
            <a:ext cx="4579620" cy="0"/>
          </a:xfrm>
          <a:prstGeom prst="line">
            <a:avLst/>
          </a:prstGeom>
          <a:ln w="12700">
            <a:solidFill>
              <a:srgbClr val="40445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B8B4B78-A716-4629-883E-92B920E67135}"/>
              </a:ext>
            </a:extLst>
          </p:cNvPr>
          <p:cNvSpPr txBox="1"/>
          <p:nvPr/>
        </p:nvSpPr>
        <p:spPr>
          <a:xfrm>
            <a:off x="351000" y="4604037"/>
            <a:ext cx="1018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주최 및 주관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38C5C68-27EA-4487-8CB7-DCB322692DB7}"/>
              </a:ext>
            </a:extLst>
          </p:cNvPr>
          <p:cNvSpPr txBox="1"/>
          <p:nvPr/>
        </p:nvSpPr>
        <p:spPr>
          <a:xfrm>
            <a:off x="354189" y="4946688"/>
            <a:ext cx="12132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지능정보사회연구원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4E702C3-7615-4B9D-ADBE-EA981E4768B2}"/>
              </a:ext>
            </a:extLst>
          </p:cNvPr>
          <p:cNvSpPr txBox="1"/>
          <p:nvPr/>
        </p:nvSpPr>
        <p:spPr>
          <a:xfrm>
            <a:off x="2450076" y="4604037"/>
            <a:ext cx="1018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찾아오시는 길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77B25CC-F2B2-4EEE-B669-9EE0F66841B0}"/>
              </a:ext>
            </a:extLst>
          </p:cNvPr>
          <p:cNvSpPr txBox="1"/>
          <p:nvPr/>
        </p:nvSpPr>
        <p:spPr>
          <a:xfrm>
            <a:off x="2450076" y="4946688"/>
            <a:ext cx="2501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서울특별시 광진구 </a:t>
            </a:r>
            <a:r>
              <a:rPr lang="ko-KR" altLang="en-US" sz="900" dirty="0" err="1"/>
              <a:t>능동로</a:t>
            </a:r>
            <a:r>
              <a:rPr lang="ko-KR" altLang="en-US" sz="900" dirty="0"/>
              <a:t> </a:t>
            </a:r>
            <a:r>
              <a:rPr lang="en-US" altLang="ko-KR" sz="900" dirty="0"/>
              <a:t>209</a:t>
            </a:r>
          </a:p>
          <a:p>
            <a:r>
              <a:rPr lang="ko-KR" altLang="en-US" sz="900" dirty="0"/>
              <a:t>세종대학교 대양</a:t>
            </a:r>
            <a:r>
              <a:rPr lang="en-US" altLang="ko-KR" sz="900" dirty="0"/>
              <a:t>AI</a:t>
            </a:r>
            <a:r>
              <a:rPr lang="ko-KR" altLang="en-US" sz="900" dirty="0"/>
              <a:t>센터 </a:t>
            </a:r>
            <a:r>
              <a:rPr lang="en-US" altLang="ko-KR" sz="900" dirty="0"/>
              <a:t>B1F B116</a:t>
            </a:r>
            <a:r>
              <a:rPr lang="ko-KR" altLang="en-US" sz="900" dirty="0"/>
              <a:t>호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0F8A670-1190-4EDC-8E26-FE6BFA5F778F}"/>
              </a:ext>
            </a:extLst>
          </p:cNvPr>
          <p:cNvSpPr txBox="1"/>
          <p:nvPr/>
        </p:nvSpPr>
        <p:spPr>
          <a:xfrm>
            <a:off x="2450076" y="5397061"/>
            <a:ext cx="2501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이메일 </a:t>
            </a:r>
            <a:r>
              <a:rPr lang="en-US" altLang="ko-KR" sz="900" dirty="0"/>
              <a:t>_ gml8873@keti.re.kr</a:t>
            </a:r>
          </a:p>
          <a:p>
            <a:r>
              <a:rPr lang="ko-KR" altLang="en-US" sz="900" dirty="0"/>
              <a:t>홈페이지 </a:t>
            </a:r>
            <a:r>
              <a:rPr lang="en-US" altLang="ko-KR" sz="900" dirty="0"/>
              <a:t>_ www.iisrc.or.kr</a:t>
            </a:r>
            <a:endParaRPr lang="ko-KR" altLang="en-US" sz="900" dirty="0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F146E740-AA44-48E2-B6E2-47CB42101F60}"/>
              </a:ext>
            </a:extLst>
          </p:cNvPr>
          <p:cNvGrpSpPr/>
          <p:nvPr/>
        </p:nvGrpSpPr>
        <p:grpSpPr>
          <a:xfrm>
            <a:off x="5935303" y="710165"/>
            <a:ext cx="6096438" cy="5666732"/>
            <a:chOff x="11030857" y="4949783"/>
            <a:chExt cx="9866664" cy="9171216"/>
          </a:xfrm>
        </p:grpSpPr>
        <p:pic>
          <p:nvPicPr>
            <p:cNvPr id="28" name="Object 3">
              <a:extLst>
                <a:ext uri="{FF2B5EF4-FFF2-40B4-BE49-F238E27FC236}">
                  <a16:creationId xmlns:a16="http://schemas.microsoft.com/office/drawing/2014/main" id="{01C54D38-9CF3-4FC8-8A5F-A96B469B67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30857" y="4949783"/>
              <a:ext cx="9866664" cy="9171216"/>
            </a:xfrm>
            <a:prstGeom prst="rect">
              <a:avLst/>
            </a:prstGeom>
          </p:spPr>
        </p:pic>
        <p:pic>
          <p:nvPicPr>
            <p:cNvPr id="29" name="Object 7">
              <a:extLst>
                <a:ext uri="{FF2B5EF4-FFF2-40B4-BE49-F238E27FC236}">
                  <a16:creationId xmlns:a16="http://schemas.microsoft.com/office/drawing/2014/main" id="{081DC9F8-B07B-4664-98C8-F3F213F6D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77296" y="8587512"/>
              <a:ext cx="2451161" cy="2112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2293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D7F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1009">
            <a:extLst>
              <a:ext uri="{FF2B5EF4-FFF2-40B4-BE49-F238E27FC236}">
                <a16:creationId xmlns:a16="http://schemas.microsoft.com/office/drawing/2014/main" id="{14681E13-DBD7-4418-B1B8-C8676F20661D}"/>
              </a:ext>
            </a:extLst>
          </p:cNvPr>
          <p:cNvGrpSpPr/>
          <p:nvPr/>
        </p:nvGrpSpPr>
        <p:grpSpPr>
          <a:xfrm>
            <a:off x="6067250" y="323534"/>
            <a:ext cx="63726" cy="6534466"/>
            <a:chOff x="10348076" y="433778"/>
            <a:chExt cx="96011" cy="18866844"/>
          </a:xfrm>
        </p:grpSpPr>
        <p:pic>
          <p:nvPicPr>
            <p:cNvPr id="24" name="Object 34">
              <a:extLst>
                <a:ext uri="{FF2B5EF4-FFF2-40B4-BE49-F238E27FC236}">
                  <a16:creationId xmlns:a16="http://schemas.microsoft.com/office/drawing/2014/main" id="{45401505-86A7-4CA6-9F29-F0D6D9E2F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5400000">
              <a:off x="962660" y="9819194"/>
              <a:ext cx="18866844" cy="96011"/>
            </a:xfrm>
            <a:prstGeom prst="rect">
              <a:avLst/>
            </a:prstGeom>
          </p:spPr>
        </p:pic>
      </p:grpSp>
      <p:grpSp>
        <p:nvGrpSpPr>
          <p:cNvPr id="70" name="그룹 1001">
            <a:extLst>
              <a:ext uri="{FF2B5EF4-FFF2-40B4-BE49-F238E27FC236}">
                <a16:creationId xmlns:a16="http://schemas.microsoft.com/office/drawing/2014/main" id="{FEBFE4D2-C94D-4945-876F-2EE54B220508}"/>
              </a:ext>
            </a:extLst>
          </p:cNvPr>
          <p:cNvGrpSpPr/>
          <p:nvPr/>
        </p:nvGrpSpPr>
        <p:grpSpPr>
          <a:xfrm>
            <a:off x="0" y="224899"/>
            <a:ext cx="12192000" cy="191852"/>
            <a:chOff x="-3092450" y="1734008"/>
            <a:chExt cx="21837544" cy="191852"/>
          </a:xfrm>
        </p:grpSpPr>
        <p:pic>
          <p:nvPicPr>
            <p:cNvPr id="71" name="Object 2">
              <a:extLst>
                <a:ext uri="{FF2B5EF4-FFF2-40B4-BE49-F238E27FC236}">
                  <a16:creationId xmlns:a16="http://schemas.microsoft.com/office/drawing/2014/main" id="{34FAA95B-6890-4BA1-90C5-02D710CD0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3092450" y="1734008"/>
              <a:ext cx="21837544" cy="191852"/>
            </a:xfrm>
            <a:prstGeom prst="rect">
              <a:avLst/>
            </a:prstGeom>
          </p:spPr>
        </p:pic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62F05A11-B5D9-4187-8727-C877D584C691}"/>
              </a:ext>
            </a:extLst>
          </p:cNvPr>
          <p:cNvSpPr txBox="1"/>
          <p:nvPr/>
        </p:nvSpPr>
        <p:spPr>
          <a:xfrm>
            <a:off x="229400" y="410222"/>
            <a:ext cx="199389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mon몬소리 Black" panose="02000A03000000000000" pitchFamily="2" charset="-127"/>
                <a:ea typeface="Tmon몬소리 Black" panose="02000A03000000000000" pitchFamily="2" charset="-127"/>
              </a:rPr>
              <a:t>[ </a:t>
            </a:r>
            <a:r>
              <a:rPr lang="ko-KR" altLang="en-US" sz="25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mon몬소리 Black" panose="02000A03000000000000" pitchFamily="2" charset="-127"/>
                <a:ea typeface="Tmon몬소리 Black" panose="02000A03000000000000" pitchFamily="2" charset="-127"/>
              </a:rPr>
              <a:t>오시는길</a:t>
            </a:r>
            <a:r>
              <a:rPr lang="ko-KR" altLang="en-US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mon몬소리 Black" panose="02000A03000000000000" pitchFamily="2" charset="-127"/>
                <a:ea typeface="Tmon몬소리 Black" panose="02000A03000000000000" pitchFamily="2" charset="-127"/>
              </a:rPr>
              <a:t> </a:t>
            </a:r>
            <a:r>
              <a:rPr lang="en-US" altLang="ko-KR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mon몬소리 Black" panose="02000A03000000000000" pitchFamily="2" charset="-127"/>
                <a:ea typeface="Tmon몬소리 Black" panose="02000A03000000000000" pitchFamily="2" charset="-127"/>
              </a:rPr>
              <a:t>]</a:t>
            </a:r>
            <a:endParaRPr lang="ko-KR" altLang="en-US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mon몬소리 Black" panose="02000A03000000000000" pitchFamily="2" charset="-127"/>
              <a:ea typeface="Tmon몬소리 Black" panose="02000A03000000000000" pitchFamily="2" charset="-127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37849E9-E116-408B-9EA7-487C205B341C}"/>
              </a:ext>
            </a:extLst>
          </p:cNvPr>
          <p:cNvSpPr txBox="1"/>
          <p:nvPr/>
        </p:nvSpPr>
        <p:spPr>
          <a:xfrm>
            <a:off x="238958" y="991428"/>
            <a:ext cx="4305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서울특별시 광진구 </a:t>
            </a:r>
            <a:r>
              <a:rPr lang="ko-KR" altLang="en-US" sz="1400" dirty="0" err="1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능동로</a:t>
            </a:r>
            <a:r>
              <a:rPr lang="ko-KR" altLang="en-US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</a:t>
            </a:r>
            <a:r>
              <a:rPr lang="en-US" altLang="ko-KR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209</a:t>
            </a:r>
          </a:p>
          <a:p>
            <a:r>
              <a:rPr lang="en-US" altLang="ko-KR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     </a:t>
            </a:r>
            <a:r>
              <a:rPr lang="ko-KR" altLang="en-US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세종대학교 대양</a:t>
            </a:r>
            <a:r>
              <a:rPr lang="en-US" altLang="ko-KR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AI</a:t>
            </a:r>
            <a:r>
              <a:rPr lang="ko-KR" altLang="en-US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센터 </a:t>
            </a:r>
            <a:r>
              <a:rPr lang="en-US" altLang="ko-KR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B1F B116</a:t>
            </a:r>
            <a:r>
              <a:rPr lang="ko-KR" altLang="en-US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호</a:t>
            </a:r>
          </a:p>
        </p:txBody>
      </p:sp>
      <p:grpSp>
        <p:nvGrpSpPr>
          <p:cNvPr id="76" name="그룹 1015">
            <a:extLst>
              <a:ext uri="{FF2B5EF4-FFF2-40B4-BE49-F238E27FC236}">
                <a16:creationId xmlns:a16="http://schemas.microsoft.com/office/drawing/2014/main" id="{1DF9CF3A-BB2E-4856-8906-AB913A10F0AA}"/>
              </a:ext>
            </a:extLst>
          </p:cNvPr>
          <p:cNvGrpSpPr/>
          <p:nvPr/>
        </p:nvGrpSpPr>
        <p:grpSpPr>
          <a:xfrm>
            <a:off x="2045948" y="1742236"/>
            <a:ext cx="2155742" cy="2534342"/>
            <a:chOff x="2763824" y="2737369"/>
            <a:chExt cx="4794960" cy="5563239"/>
          </a:xfrm>
        </p:grpSpPr>
        <p:grpSp>
          <p:nvGrpSpPr>
            <p:cNvPr id="77" name="그룹 1016">
              <a:extLst>
                <a:ext uri="{FF2B5EF4-FFF2-40B4-BE49-F238E27FC236}">
                  <a16:creationId xmlns:a16="http://schemas.microsoft.com/office/drawing/2014/main" id="{E0571D5B-220F-4A0E-BEF8-BC4E7D65064F}"/>
                </a:ext>
              </a:extLst>
            </p:cNvPr>
            <p:cNvGrpSpPr/>
            <p:nvPr/>
          </p:nvGrpSpPr>
          <p:grpSpPr>
            <a:xfrm>
              <a:off x="2763824" y="7556589"/>
              <a:ext cx="4281428" cy="207789"/>
              <a:chOff x="2763824" y="7556589"/>
              <a:chExt cx="4281428" cy="207789"/>
            </a:xfrm>
          </p:grpSpPr>
          <p:pic>
            <p:nvPicPr>
              <p:cNvPr id="104" name="Object 55">
                <a:extLst>
                  <a:ext uri="{FF2B5EF4-FFF2-40B4-BE49-F238E27FC236}">
                    <a16:creationId xmlns:a16="http://schemas.microsoft.com/office/drawing/2014/main" id="{DB8E01B2-8223-4030-8F6B-21624F1B5D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63824" y="7556589"/>
                <a:ext cx="4281428" cy="207789"/>
              </a:xfrm>
              <a:prstGeom prst="rect">
                <a:avLst/>
              </a:prstGeom>
            </p:spPr>
          </p:pic>
        </p:grpSp>
        <p:grpSp>
          <p:nvGrpSpPr>
            <p:cNvPr id="78" name="그룹 1017">
              <a:extLst>
                <a:ext uri="{FF2B5EF4-FFF2-40B4-BE49-F238E27FC236}">
                  <a16:creationId xmlns:a16="http://schemas.microsoft.com/office/drawing/2014/main" id="{A949FB2E-083A-49B6-B40D-A70C04B9D213}"/>
                </a:ext>
              </a:extLst>
            </p:cNvPr>
            <p:cNvGrpSpPr/>
            <p:nvPr/>
          </p:nvGrpSpPr>
          <p:grpSpPr>
            <a:xfrm>
              <a:off x="2763824" y="3270649"/>
              <a:ext cx="4281428" cy="207789"/>
              <a:chOff x="2763824" y="3270649"/>
              <a:chExt cx="4281428" cy="207789"/>
            </a:xfrm>
          </p:grpSpPr>
          <p:pic>
            <p:nvPicPr>
              <p:cNvPr id="103" name="Object 58">
                <a:extLst>
                  <a:ext uri="{FF2B5EF4-FFF2-40B4-BE49-F238E27FC236}">
                    <a16:creationId xmlns:a16="http://schemas.microsoft.com/office/drawing/2014/main" id="{353666E2-E204-47B9-AC9B-A5E14FB79B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63824" y="3270649"/>
                <a:ext cx="4281428" cy="207789"/>
              </a:xfrm>
              <a:prstGeom prst="rect">
                <a:avLst/>
              </a:prstGeom>
            </p:spPr>
          </p:pic>
        </p:grpSp>
        <p:pic>
          <p:nvPicPr>
            <p:cNvPr id="79" name="Object 60">
              <a:extLst>
                <a:ext uri="{FF2B5EF4-FFF2-40B4-BE49-F238E27FC236}">
                  <a16:creationId xmlns:a16="http://schemas.microsoft.com/office/drawing/2014/main" id="{C4CDD420-F6CA-40C1-A8BB-32F5BAF09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05608" y="7797111"/>
              <a:ext cx="1382694" cy="483384"/>
            </a:xfrm>
            <a:prstGeom prst="rect">
              <a:avLst/>
            </a:prstGeom>
          </p:spPr>
        </p:pic>
        <p:pic>
          <p:nvPicPr>
            <p:cNvPr id="80" name="Object 61">
              <a:extLst>
                <a:ext uri="{FF2B5EF4-FFF2-40B4-BE49-F238E27FC236}">
                  <a16:creationId xmlns:a16="http://schemas.microsoft.com/office/drawing/2014/main" id="{C06FFA37-3461-4006-9615-88D80904C8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05818" y="6968888"/>
              <a:ext cx="1037856" cy="483384"/>
            </a:xfrm>
            <a:prstGeom prst="rect">
              <a:avLst/>
            </a:prstGeom>
          </p:spPr>
        </p:pic>
        <p:pic>
          <p:nvPicPr>
            <p:cNvPr id="81" name="Object 62">
              <a:extLst>
                <a:ext uri="{FF2B5EF4-FFF2-40B4-BE49-F238E27FC236}">
                  <a16:creationId xmlns:a16="http://schemas.microsoft.com/office/drawing/2014/main" id="{8CD50050-F4E5-45B8-B5AF-CA0204BF5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61021" y="6275411"/>
              <a:ext cx="1610427" cy="485537"/>
            </a:xfrm>
            <a:prstGeom prst="rect">
              <a:avLst/>
            </a:prstGeom>
          </p:spPr>
        </p:pic>
        <p:grpSp>
          <p:nvGrpSpPr>
            <p:cNvPr id="82" name="그룹 1018">
              <a:extLst>
                <a:ext uri="{FF2B5EF4-FFF2-40B4-BE49-F238E27FC236}">
                  <a16:creationId xmlns:a16="http://schemas.microsoft.com/office/drawing/2014/main" id="{94908E75-8A24-45F3-8AAF-4395C50F3524}"/>
                </a:ext>
              </a:extLst>
            </p:cNvPr>
            <p:cNvGrpSpPr/>
            <p:nvPr/>
          </p:nvGrpSpPr>
          <p:grpSpPr>
            <a:xfrm>
              <a:off x="2122918" y="5417412"/>
              <a:ext cx="5563239" cy="203153"/>
              <a:chOff x="2122918" y="5417412"/>
              <a:chExt cx="5563239" cy="203153"/>
            </a:xfrm>
          </p:grpSpPr>
          <p:pic>
            <p:nvPicPr>
              <p:cNvPr id="102" name="Object 64">
                <a:extLst>
                  <a:ext uri="{FF2B5EF4-FFF2-40B4-BE49-F238E27FC236}">
                    <a16:creationId xmlns:a16="http://schemas.microsoft.com/office/drawing/2014/main" id="{B4774F95-0CF4-4CE4-8FFF-1D327023C0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 rot="-5400000">
                <a:off x="2122918" y="5417412"/>
                <a:ext cx="5563239" cy="203153"/>
              </a:xfrm>
              <a:prstGeom prst="rect">
                <a:avLst/>
              </a:prstGeom>
            </p:spPr>
          </p:pic>
        </p:grpSp>
        <p:grpSp>
          <p:nvGrpSpPr>
            <p:cNvPr id="83" name="그룹 1019">
              <a:extLst>
                <a:ext uri="{FF2B5EF4-FFF2-40B4-BE49-F238E27FC236}">
                  <a16:creationId xmlns:a16="http://schemas.microsoft.com/office/drawing/2014/main" id="{D4CDA97E-17DF-443F-A4FF-764D01856145}"/>
                </a:ext>
              </a:extLst>
            </p:cNvPr>
            <p:cNvGrpSpPr/>
            <p:nvPr/>
          </p:nvGrpSpPr>
          <p:grpSpPr>
            <a:xfrm>
              <a:off x="4564796" y="7399931"/>
              <a:ext cx="679483" cy="679483"/>
              <a:chOff x="4564796" y="7399931"/>
              <a:chExt cx="679483" cy="679483"/>
            </a:xfrm>
          </p:grpSpPr>
          <p:pic>
            <p:nvPicPr>
              <p:cNvPr id="101" name="Object 67">
                <a:extLst>
                  <a:ext uri="{FF2B5EF4-FFF2-40B4-BE49-F238E27FC236}">
                    <a16:creationId xmlns:a16="http://schemas.microsoft.com/office/drawing/2014/main" id="{1C5D3908-6EAC-4482-A59F-DC30BFA1CD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 rot="-4440000">
                <a:off x="4564796" y="7399931"/>
                <a:ext cx="679483" cy="679483"/>
              </a:xfrm>
              <a:prstGeom prst="rect">
                <a:avLst/>
              </a:prstGeom>
            </p:spPr>
          </p:pic>
        </p:grpSp>
        <p:grpSp>
          <p:nvGrpSpPr>
            <p:cNvPr id="84" name="그룹 1020">
              <a:extLst>
                <a:ext uri="{FF2B5EF4-FFF2-40B4-BE49-F238E27FC236}">
                  <a16:creationId xmlns:a16="http://schemas.microsoft.com/office/drawing/2014/main" id="{348D3158-C846-4088-9C01-570A9A7EA002}"/>
                </a:ext>
              </a:extLst>
            </p:cNvPr>
            <p:cNvGrpSpPr/>
            <p:nvPr/>
          </p:nvGrpSpPr>
          <p:grpSpPr>
            <a:xfrm>
              <a:off x="3349362" y="5557430"/>
              <a:ext cx="1555176" cy="1510489"/>
              <a:chOff x="3349362" y="5557430"/>
              <a:chExt cx="1555176" cy="1510489"/>
            </a:xfrm>
          </p:grpSpPr>
          <p:pic>
            <p:nvPicPr>
              <p:cNvPr id="100" name="Object 70">
                <a:extLst>
                  <a:ext uri="{FF2B5EF4-FFF2-40B4-BE49-F238E27FC236}">
                    <a16:creationId xmlns:a16="http://schemas.microsoft.com/office/drawing/2014/main" id="{BBDC8536-9399-401A-80A2-C6C171AB43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3349362" y="5557430"/>
                <a:ext cx="1555176" cy="1510489"/>
              </a:xfrm>
              <a:prstGeom prst="rect">
                <a:avLst/>
              </a:prstGeom>
            </p:spPr>
          </p:pic>
        </p:grpSp>
        <p:pic>
          <p:nvPicPr>
            <p:cNvPr id="85" name="Object 72">
              <a:extLst>
                <a:ext uri="{FF2B5EF4-FFF2-40B4-BE49-F238E27FC236}">
                  <a16:creationId xmlns:a16="http://schemas.microsoft.com/office/drawing/2014/main" id="{77A7E5D5-F4FF-4BFF-9E76-07AFB47459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630703" y="7689727"/>
              <a:ext cx="500062" cy="303299"/>
            </a:xfrm>
            <a:prstGeom prst="rect">
              <a:avLst/>
            </a:prstGeom>
          </p:spPr>
        </p:pic>
        <p:pic>
          <p:nvPicPr>
            <p:cNvPr id="86" name="Object 73">
              <a:extLst>
                <a:ext uri="{FF2B5EF4-FFF2-40B4-BE49-F238E27FC236}">
                  <a16:creationId xmlns:a16="http://schemas.microsoft.com/office/drawing/2014/main" id="{6BB2CB5F-A246-4B91-BAF7-506B44850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26948" y="7491237"/>
              <a:ext cx="405176" cy="284251"/>
            </a:xfrm>
            <a:prstGeom prst="rect">
              <a:avLst/>
            </a:prstGeom>
          </p:spPr>
        </p:pic>
        <p:grpSp>
          <p:nvGrpSpPr>
            <p:cNvPr id="87" name="그룹 1021">
              <a:extLst>
                <a:ext uri="{FF2B5EF4-FFF2-40B4-BE49-F238E27FC236}">
                  <a16:creationId xmlns:a16="http://schemas.microsoft.com/office/drawing/2014/main" id="{32978523-2189-49F5-AF87-3CEF11F9B519}"/>
                </a:ext>
              </a:extLst>
            </p:cNvPr>
            <p:cNvGrpSpPr/>
            <p:nvPr/>
          </p:nvGrpSpPr>
          <p:grpSpPr>
            <a:xfrm>
              <a:off x="4564796" y="3034802"/>
              <a:ext cx="679483" cy="679483"/>
              <a:chOff x="4564796" y="3034802"/>
              <a:chExt cx="679483" cy="679483"/>
            </a:xfrm>
          </p:grpSpPr>
          <p:pic>
            <p:nvPicPr>
              <p:cNvPr id="99" name="Object 75">
                <a:extLst>
                  <a:ext uri="{FF2B5EF4-FFF2-40B4-BE49-F238E27FC236}">
                    <a16:creationId xmlns:a16="http://schemas.microsoft.com/office/drawing/2014/main" id="{87C9E762-A5E3-4CDC-8804-37182C3AF3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 rot="-4440000">
                <a:off x="4564796" y="3034802"/>
                <a:ext cx="679483" cy="679483"/>
              </a:xfrm>
              <a:prstGeom prst="rect">
                <a:avLst/>
              </a:prstGeom>
            </p:spPr>
          </p:pic>
        </p:grpSp>
        <p:pic>
          <p:nvPicPr>
            <p:cNvPr id="88" name="Object 77">
              <a:extLst>
                <a:ext uri="{FF2B5EF4-FFF2-40B4-BE49-F238E27FC236}">
                  <a16:creationId xmlns:a16="http://schemas.microsoft.com/office/drawing/2014/main" id="{4DBDE09F-86BD-4A51-A033-CB361C1C1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 rot="60000">
              <a:off x="4592474" y="3331692"/>
              <a:ext cx="532556" cy="304144"/>
            </a:xfrm>
            <a:prstGeom prst="rect">
              <a:avLst/>
            </a:prstGeom>
          </p:spPr>
        </p:pic>
        <p:pic>
          <p:nvPicPr>
            <p:cNvPr id="89" name="Object 78">
              <a:extLst>
                <a:ext uri="{FF2B5EF4-FFF2-40B4-BE49-F238E27FC236}">
                  <a16:creationId xmlns:a16="http://schemas.microsoft.com/office/drawing/2014/main" id="{E2571A3F-8092-4E2D-98EF-408847E9A5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 rot="60000">
              <a:off x="4592637" y="3157000"/>
              <a:ext cx="559413" cy="285096"/>
            </a:xfrm>
            <a:prstGeom prst="rect">
              <a:avLst/>
            </a:prstGeom>
          </p:spPr>
        </p:pic>
        <p:pic>
          <p:nvPicPr>
            <p:cNvPr id="90" name="Object 79">
              <a:extLst>
                <a:ext uri="{FF2B5EF4-FFF2-40B4-BE49-F238E27FC236}">
                  <a16:creationId xmlns:a16="http://schemas.microsoft.com/office/drawing/2014/main" id="{BF87785D-C922-43E2-9821-8F17C116F5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329102" y="3496687"/>
              <a:ext cx="678399" cy="483384"/>
            </a:xfrm>
            <a:prstGeom prst="rect">
              <a:avLst/>
            </a:prstGeom>
          </p:spPr>
        </p:pic>
        <p:grpSp>
          <p:nvGrpSpPr>
            <p:cNvPr id="91" name="그룹 1022">
              <a:extLst>
                <a:ext uri="{FF2B5EF4-FFF2-40B4-BE49-F238E27FC236}">
                  <a16:creationId xmlns:a16="http://schemas.microsoft.com/office/drawing/2014/main" id="{3CF09720-3E33-4A63-BC55-B32BB2F4F7BF}"/>
                </a:ext>
              </a:extLst>
            </p:cNvPr>
            <p:cNvGrpSpPr/>
            <p:nvPr/>
          </p:nvGrpSpPr>
          <p:grpSpPr>
            <a:xfrm>
              <a:off x="3335303" y="6950808"/>
              <a:ext cx="338378" cy="338378"/>
              <a:chOff x="3335303" y="6950808"/>
              <a:chExt cx="338378" cy="338378"/>
            </a:xfrm>
          </p:grpSpPr>
          <p:pic>
            <p:nvPicPr>
              <p:cNvPr id="98" name="Object 81">
                <a:extLst>
                  <a:ext uri="{FF2B5EF4-FFF2-40B4-BE49-F238E27FC236}">
                    <a16:creationId xmlns:a16="http://schemas.microsoft.com/office/drawing/2014/main" id="{20497641-7C01-4A7D-BD0B-4538E97786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3335303" y="6950808"/>
                <a:ext cx="338378" cy="338378"/>
              </a:xfrm>
              <a:prstGeom prst="rect">
                <a:avLst/>
              </a:prstGeom>
            </p:spPr>
          </p:pic>
        </p:grpSp>
        <p:grpSp>
          <p:nvGrpSpPr>
            <p:cNvPr id="92" name="그룹 1023">
              <a:extLst>
                <a:ext uri="{FF2B5EF4-FFF2-40B4-BE49-F238E27FC236}">
                  <a16:creationId xmlns:a16="http://schemas.microsoft.com/office/drawing/2014/main" id="{24BCE09A-1F17-48E3-832C-00E4BD3ED171}"/>
                </a:ext>
              </a:extLst>
            </p:cNvPr>
            <p:cNvGrpSpPr/>
            <p:nvPr/>
          </p:nvGrpSpPr>
          <p:grpSpPr>
            <a:xfrm>
              <a:off x="4881537" y="6685489"/>
              <a:ext cx="1858971" cy="205786"/>
              <a:chOff x="4881537" y="6685489"/>
              <a:chExt cx="1858971" cy="205786"/>
            </a:xfrm>
          </p:grpSpPr>
          <p:pic>
            <p:nvPicPr>
              <p:cNvPr id="97" name="Object 84">
                <a:extLst>
                  <a:ext uri="{FF2B5EF4-FFF2-40B4-BE49-F238E27FC236}">
                    <a16:creationId xmlns:a16="http://schemas.microsoft.com/office/drawing/2014/main" id="{AA2844C5-5EAB-4580-9B55-6D67425B8C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4881537" y="6685489"/>
                <a:ext cx="1858971" cy="205786"/>
              </a:xfrm>
              <a:prstGeom prst="rect">
                <a:avLst/>
              </a:prstGeom>
            </p:spPr>
          </p:pic>
        </p:grpSp>
        <p:grpSp>
          <p:nvGrpSpPr>
            <p:cNvPr id="93" name="그룹 1024">
              <a:extLst>
                <a:ext uri="{FF2B5EF4-FFF2-40B4-BE49-F238E27FC236}">
                  <a16:creationId xmlns:a16="http://schemas.microsoft.com/office/drawing/2014/main" id="{897D48E7-27A2-40DE-B104-D20656FCB46F}"/>
                </a:ext>
              </a:extLst>
            </p:cNvPr>
            <p:cNvGrpSpPr/>
            <p:nvPr/>
          </p:nvGrpSpPr>
          <p:grpSpPr>
            <a:xfrm>
              <a:off x="5236704" y="3486673"/>
              <a:ext cx="813068" cy="425484"/>
              <a:chOff x="5236704" y="3486673"/>
              <a:chExt cx="813068" cy="425484"/>
            </a:xfrm>
          </p:grpSpPr>
          <p:pic>
            <p:nvPicPr>
              <p:cNvPr id="96" name="Object 87">
                <a:extLst>
                  <a:ext uri="{FF2B5EF4-FFF2-40B4-BE49-F238E27FC236}">
                    <a16:creationId xmlns:a16="http://schemas.microsoft.com/office/drawing/2014/main" id="{0F2760A4-E986-4563-A73E-B18605EF67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5236704" y="3486673"/>
                <a:ext cx="813068" cy="425484"/>
              </a:xfrm>
              <a:prstGeom prst="rect">
                <a:avLst/>
              </a:prstGeom>
            </p:spPr>
          </p:pic>
        </p:grpSp>
        <p:grpSp>
          <p:nvGrpSpPr>
            <p:cNvPr id="94" name="그룹 1025">
              <a:extLst>
                <a:ext uri="{FF2B5EF4-FFF2-40B4-BE49-F238E27FC236}">
                  <a16:creationId xmlns:a16="http://schemas.microsoft.com/office/drawing/2014/main" id="{4A0761A0-470B-4B73-BCF4-7693B7E23F44}"/>
                </a:ext>
              </a:extLst>
            </p:cNvPr>
            <p:cNvGrpSpPr/>
            <p:nvPr/>
          </p:nvGrpSpPr>
          <p:grpSpPr>
            <a:xfrm>
              <a:off x="5250662" y="7764378"/>
              <a:ext cx="1432921" cy="446918"/>
              <a:chOff x="5250662" y="7764378"/>
              <a:chExt cx="1432921" cy="446918"/>
            </a:xfrm>
          </p:grpSpPr>
          <p:pic>
            <p:nvPicPr>
              <p:cNvPr id="95" name="Object 90">
                <a:extLst>
                  <a:ext uri="{FF2B5EF4-FFF2-40B4-BE49-F238E27FC236}">
                    <a16:creationId xmlns:a16="http://schemas.microsoft.com/office/drawing/2014/main" id="{3042B075-93BE-4313-9BFD-E82339179A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5250662" y="7764378"/>
                <a:ext cx="1432921" cy="446918"/>
              </a:xfrm>
              <a:prstGeom prst="rect">
                <a:avLst/>
              </a:prstGeom>
            </p:spPr>
          </p:pic>
        </p:grpSp>
      </p:grpSp>
      <p:grpSp>
        <p:nvGrpSpPr>
          <p:cNvPr id="105" name="그룹 1002">
            <a:extLst>
              <a:ext uri="{FF2B5EF4-FFF2-40B4-BE49-F238E27FC236}">
                <a16:creationId xmlns:a16="http://schemas.microsoft.com/office/drawing/2014/main" id="{26159B18-75C3-4A09-8AEA-3CC60AD2281C}"/>
              </a:ext>
            </a:extLst>
          </p:cNvPr>
          <p:cNvGrpSpPr/>
          <p:nvPr/>
        </p:nvGrpSpPr>
        <p:grpSpPr>
          <a:xfrm>
            <a:off x="691237" y="4276578"/>
            <a:ext cx="5016776" cy="2487288"/>
            <a:chOff x="1027245" y="8658094"/>
            <a:chExt cx="8268118" cy="4752381"/>
          </a:xfrm>
        </p:grpSpPr>
        <p:grpSp>
          <p:nvGrpSpPr>
            <p:cNvPr id="106" name="그룹 1003">
              <a:extLst>
                <a:ext uri="{FF2B5EF4-FFF2-40B4-BE49-F238E27FC236}">
                  <a16:creationId xmlns:a16="http://schemas.microsoft.com/office/drawing/2014/main" id="{D9683C46-6F51-4908-85B0-954A303ABE86}"/>
                </a:ext>
              </a:extLst>
            </p:cNvPr>
            <p:cNvGrpSpPr/>
            <p:nvPr/>
          </p:nvGrpSpPr>
          <p:grpSpPr>
            <a:xfrm>
              <a:off x="1027245" y="8658094"/>
              <a:ext cx="7572723" cy="4747015"/>
              <a:chOff x="1027245" y="8658094"/>
              <a:chExt cx="7572723" cy="4747015"/>
            </a:xfrm>
          </p:grpSpPr>
          <p:pic>
            <p:nvPicPr>
              <p:cNvPr id="112" name="Object 6">
                <a:extLst>
                  <a:ext uri="{FF2B5EF4-FFF2-40B4-BE49-F238E27FC236}">
                    <a16:creationId xmlns:a16="http://schemas.microsoft.com/office/drawing/2014/main" id="{A3435BF6-F2B7-4F7B-A0C6-B6C28BBB2F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>
                <a:off x="1027245" y="8658094"/>
                <a:ext cx="7572723" cy="4747015"/>
              </a:xfrm>
              <a:prstGeom prst="rect">
                <a:avLst/>
              </a:prstGeom>
            </p:spPr>
          </p:pic>
        </p:grpSp>
        <p:grpSp>
          <p:nvGrpSpPr>
            <p:cNvPr id="107" name="그룹 1004">
              <a:extLst>
                <a:ext uri="{FF2B5EF4-FFF2-40B4-BE49-F238E27FC236}">
                  <a16:creationId xmlns:a16="http://schemas.microsoft.com/office/drawing/2014/main" id="{08C60EB8-4F09-4CB0-88F2-4A01732B6A54}"/>
                </a:ext>
              </a:extLst>
            </p:cNvPr>
            <p:cNvGrpSpPr/>
            <p:nvPr/>
          </p:nvGrpSpPr>
          <p:grpSpPr>
            <a:xfrm>
              <a:off x="6945811" y="10800670"/>
              <a:ext cx="984706" cy="984706"/>
              <a:chOff x="6945811" y="10800670"/>
              <a:chExt cx="984706" cy="984706"/>
            </a:xfrm>
          </p:grpSpPr>
          <p:pic>
            <p:nvPicPr>
              <p:cNvPr id="111" name="Object 9">
                <a:extLst>
                  <a:ext uri="{FF2B5EF4-FFF2-40B4-BE49-F238E27FC236}">
                    <a16:creationId xmlns:a16="http://schemas.microsoft.com/office/drawing/2014/main" id="{14D1F4BF-6F16-4E17-915C-5B263C3B5B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 cstate="print"/>
              <a:stretch>
                <a:fillRect/>
              </a:stretch>
            </p:blipFill>
            <p:spPr>
              <a:xfrm>
                <a:off x="6945811" y="10800670"/>
                <a:ext cx="984706" cy="984706"/>
              </a:xfrm>
              <a:prstGeom prst="rect">
                <a:avLst/>
              </a:prstGeom>
            </p:spPr>
          </p:pic>
        </p:grpSp>
        <p:grpSp>
          <p:nvGrpSpPr>
            <p:cNvPr id="108" name="그룹 1005">
              <a:extLst>
                <a:ext uri="{FF2B5EF4-FFF2-40B4-BE49-F238E27FC236}">
                  <a16:creationId xmlns:a16="http://schemas.microsoft.com/office/drawing/2014/main" id="{1689AC8B-7E62-4C6A-A6BE-B93F2DDF1FC0}"/>
                </a:ext>
              </a:extLst>
            </p:cNvPr>
            <p:cNvGrpSpPr/>
            <p:nvPr/>
          </p:nvGrpSpPr>
          <p:grpSpPr>
            <a:xfrm>
              <a:off x="7865892" y="11141327"/>
              <a:ext cx="519527" cy="177684"/>
              <a:chOff x="7865892" y="11141327"/>
              <a:chExt cx="519527" cy="177684"/>
            </a:xfrm>
          </p:grpSpPr>
          <p:pic>
            <p:nvPicPr>
              <p:cNvPr id="110" name="Object 12">
                <a:extLst>
                  <a:ext uri="{FF2B5EF4-FFF2-40B4-BE49-F238E27FC236}">
                    <a16:creationId xmlns:a16="http://schemas.microsoft.com/office/drawing/2014/main" id="{88963364-6736-43CA-89B4-ABF2319C25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 cstate="print"/>
              <a:stretch>
                <a:fillRect/>
              </a:stretch>
            </p:blipFill>
            <p:spPr>
              <a:xfrm rot="-1620000">
                <a:off x="7865892" y="11141327"/>
                <a:ext cx="519527" cy="177684"/>
              </a:xfrm>
              <a:prstGeom prst="rect">
                <a:avLst/>
              </a:prstGeom>
            </p:spPr>
          </p:pic>
        </p:grpSp>
        <p:pic>
          <p:nvPicPr>
            <p:cNvPr id="109" name="Object 14">
              <a:extLst>
                <a:ext uri="{FF2B5EF4-FFF2-40B4-BE49-F238E27FC236}">
                  <a16:creationId xmlns:a16="http://schemas.microsoft.com/office/drawing/2014/main" id="{8CBF8707-F446-4FCD-8BD6-14D329C24E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 rot="60000">
              <a:off x="8363896" y="10928279"/>
              <a:ext cx="912146" cy="398731"/>
            </a:xfrm>
            <a:prstGeom prst="rect">
              <a:avLst/>
            </a:prstGeom>
          </p:spPr>
        </p:pic>
      </p:grpSp>
      <p:sp>
        <p:nvSpPr>
          <p:cNvPr id="121" name="TextBox 120">
            <a:extLst>
              <a:ext uri="{FF2B5EF4-FFF2-40B4-BE49-F238E27FC236}">
                <a16:creationId xmlns:a16="http://schemas.microsoft.com/office/drawing/2014/main" id="{CC0D374E-6D94-4D44-A6FA-A14376B4B81B}"/>
              </a:ext>
            </a:extLst>
          </p:cNvPr>
          <p:cNvSpPr txBox="1"/>
          <p:nvPr/>
        </p:nvSpPr>
        <p:spPr>
          <a:xfrm>
            <a:off x="6349989" y="426818"/>
            <a:ext cx="240879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mon몬소리 Black" panose="02000A03000000000000" pitchFamily="2" charset="-127"/>
                <a:ea typeface="Tmon몬소리 Black" panose="02000A03000000000000" pitchFamily="2" charset="-127"/>
              </a:rPr>
              <a:t>[ </a:t>
            </a:r>
            <a:r>
              <a:rPr lang="ko-KR" altLang="en-US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mon몬소리 Black" panose="02000A03000000000000" pitchFamily="2" charset="-127"/>
                <a:ea typeface="Tmon몬소리 Black" panose="02000A03000000000000" pitchFamily="2" charset="-127"/>
              </a:rPr>
              <a:t>교통수단 안내 </a:t>
            </a:r>
            <a:r>
              <a:rPr lang="en-US" altLang="ko-KR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mon몬소리 Black" panose="02000A03000000000000" pitchFamily="2" charset="-127"/>
                <a:ea typeface="Tmon몬소리 Black" panose="02000A03000000000000" pitchFamily="2" charset="-127"/>
              </a:rPr>
              <a:t>]</a:t>
            </a:r>
            <a:endParaRPr lang="ko-KR" altLang="en-US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mon몬소리 Black" panose="02000A03000000000000" pitchFamily="2" charset="-127"/>
              <a:ea typeface="Tmon몬소리 Black" panose="02000A03000000000000" pitchFamily="2" charset="-127"/>
            </a:endParaRPr>
          </a:p>
        </p:txBody>
      </p:sp>
      <p:grpSp>
        <p:nvGrpSpPr>
          <p:cNvPr id="161" name="그룹 160">
            <a:extLst>
              <a:ext uri="{FF2B5EF4-FFF2-40B4-BE49-F238E27FC236}">
                <a16:creationId xmlns:a16="http://schemas.microsoft.com/office/drawing/2014/main" id="{4ACC340B-7997-4CB3-819D-75A34C906DD6}"/>
              </a:ext>
            </a:extLst>
          </p:cNvPr>
          <p:cNvGrpSpPr/>
          <p:nvPr/>
        </p:nvGrpSpPr>
        <p:grpSpPr>
          <a:xfrm>
            <a:off x="6356523" y="1253038"/>
            <a:ext cx="5841414" cy="2577129"/>
            <a:chOff x="6234603" y="1253038"/>
            <a:chExt cx="5841414" cy="2577129"/>
          </a:xfrm>
        </p:grpSpPr>
        <p:grpSp>
          <p:nvGrpSpPr>
            <p:cNvPr id="142" name="그룹 141">
              <a:extLst>
                <a:ext uri="{FF2B5EF4-FFF2-40B4-BE49-F238E27FC236}">
                  <a16:creationId xmlns:a16="http://schemas.microsoft.com/office/drawing/2014/main" id="{07556FCF-41B0-432C-A81A-D9532A6F863B}"/>
                </a:ext>
              </a:extLst>
            </p:cNvPr>
            <p:cNvGrpSpPr/>
            <p:nvPr/>
          </p:nvGrpSpPr>
          <p:grpSpPr>
            <a:xfrm>
              <a:off x="6234603" y="1253038"/>
              <a:ext cx="1817421" cy="1610605"/>
              <a:chOff x="6234603" y="1253038"/>
              <a:chExt cx="1817421" cy="1610605"/>
            </a:xfrm>
          </p:grpSpPr>
          <p:grpSp>
            <p:nvGrpSpPr>
              <p:cNvPr id="131" name="그룹 130">
                <a:extLst>
                  <a:ext uri="{FF2B5EF4-FFF2-40B4-BE49-F238E27FC236}">
                    <a16:creationId xmlns:a16="http://schemas.microsoft.com/office/drawing/2014/main" id="{96715858-C64C-4491-999E-B0476A671EF6}"/>
                  </a:ext>
                </a:extLst>
              </p:cNvPr>
              <p:cNvGrpSpPr/>
              <p:nvPr/>
            </p:nvGrpSpPr>
            <p:grpSpPr>
              <a:xfrm>
                <a:off x="6595455" y="1253038"/>
                <a:ext cx="1180889" cy="993064"/>
                <a:chOff x="6755475" y="1253038"/>
                <a:chExt cx="1180889" cy="993064"/>
              </a:xfrm>
            </p:grpSpPr>
            <p:grpSp>
              <p:nvGrpSpPr>
                <p:cNvPr id="19" name="그룹 1008">
                  <a:extLst>
                    <a:ext uri="{FF2B5EF4-FFF2-40B4-BE49-F238E27FC236}">
                      <a16:creationId xmlns:a16="http://schemas.microsoft.com/office/drawing/2014/main" id="{E0104F43-BD2B-436F-9E69-BB56D5E65565}"/>
                    </a:ext>
                  </a:extLst>
                </p:cNvPr>
                <p:cNvGrpSpPr/>
                <p:nvPr/>
              </p:nvGrpSpPr>
              <p:grpSpPr>
                <a:xfrm>
                  <a:off x="7020436" y="1253038"/>
                  <a:ext cx="468000" cy="576000"/>
                  <a:chOff x="12002535" y="2109046"/>
                  <a:chExt cx="982800" cy="1209600"/>
                </a:xfrm>
              </p:grpSpPr>
              <p:pic>
                <p:nvPicPr>
                  <p:cNvPr id="20" name="Object 29">
                    <a:extLst>
                      <a:ext uri="{FF2B5EF4-FFF2-40B4-BE49-F238E27FC236}">
                        <a16:creationId xmlns:a16="http://schemas.microsoft.com/office/drawing/2014/main" id="{E10B82D5-C810-445C-80FD-4BFEB19CF408}"/>
                      </a:ext>
                    </a:extLst>
                  </p:cNvPr>
                  <p:cNvPicPr preferRelativeResize="0">
                    <a:picLocks/>
                  </p:cNvPicPr>
                  <p:nvPr/>
                </p:nvPicPr>
                <p:blipFill>
                  <a:blip r:embed="rId25" cstate="print"/>
                  <a:stretch>
                    <a:fillRect/>
                  </a:stretch>
                </p:blipFill>
                <p:spPr>
                  <a:xfrm>
                    <a:off x="12002535" y="2109046"/>
                    <a:ext cx="982800" cy="1209600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2" name="TextBox 121">
                  <a:extLst>
                    <a:ext uri="{FF2B5EF4-FFF2-40B4-BE49-F238E27FC236}">
                      <a16:creationId xmlns:a16="http://schemas.microsoft.com/office/drawing/2014/main" id="{D7A97F5D-5400-4C75-8594-F867C16A8499}"/>
                    </a:ext>
                  </a:extLst>
                </p:cNvPr>
                <p:cNvSpPr txBox="1"/>
                <p:nvPr/>
              </p:nvSpPr>
              <p:spPr>
                <a:xfrm>
                  <a:off x="6755475" y="1938325"/>
                  <a:ext cx="1180889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sz="1400" dirty="0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지하철 </a:t>
                  </a:r>
                  <a:r>
                    <a:rPr lang="ko-KR" altLang="en-US" sz="1400" dirty="0" err="1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이용시</a:t>
                  </a:r>
                  <a:endParaRPr lang="ko-KR" altLang="en-US" sz="1400" dirty="0"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endParaRPr>
                </a:p>
              </p:txBody>
            </p:sp>
          </p:grpSp>
          <p:grpSp>
            <p:nvGrpSpPr>
              <p:cNvPr id="141" name="그룹 140">
                <a:extLst>
                  <a:ext uri="{FF2B5EF4-FFF2-40B4-BE49-F238E27FC236}">
                    <a16:creationId xmlns:a16="http://schemas.microsoft.com/office/drawing/2014/main" id="{D95988C4-D3B8-4D08-B085-C917F99F6D95}"/>
                  </a:ext>
                </a:extLst>
              </p:cNvPr>
              <p:cNvGrpSpPr/>
              <p:nvPr/>
            </p:nvGrpSpPr>
            <p:grpSpPr>
              <a:xfrm>
                <a:off x="6234603" y="2343537"/>
                <a:ext cx="1817421" cy="520106"/>
                <a:chOff x="6234603" y="2343537"/>
                <a:chExt cx="1817421" cy="520106"/>
              </a:xfrm>
            </p:grpSpPr>
            <p:sp>
              <p:nvSpPr>
                <p:cNvPr id="134" name="TextBox 133">
                  <a:extLst>
                    <a:ext uri="{FF2B5EF4-FFF2-40B4-BE49-F238E27FC236}">
                      <a16:creationId xmlns:a16="http://schemas.microsoft.com/office/drawing/2014/main" id="{76F6B9AF-7F92-4DC7-8431-DA15A913D064}"/>
                    </a:ext>
                  </a:extLst>
                </p:cNvPr>
                <p:cNvSpPr txBox="1"/>
                <p:nvPr/>
              </p:nvSpPr>
              <p:spPr>
                <a:xfrm>
                  <a:off x="6234604" y="2343537"/>
                  <a:ext cx="181742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 algn="ctr">
                    <a:buFont typeface="Wingdings" panose="05000000000000000000" pitchFamily="2" charset="2"/>
                    <a:buChar char="l"/>
                  </a:pPr>
                  <a:r>
                    <a:rPr lang="en-US" altLang="ko-KR" sz="1000" dirty="0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7</a:t>
                  </a:r>
                  <a:r>
                    <a:rPr lang="ko-KR" altLang="en-US" sz="1000" dirty="0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호선 어린이대공원역 </a:t>
                  </a:r>
                  <a:r>
                    <a:rPr lang="en-US" altLang="ko-KR" sz="1000" dirty="0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6</a:t>
                  </a:r>
                  <a:r>
                    <a:rPr lang="ko-KR" altLang="en-US" sz="1000" dirty="0" err="1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번출구</a:t>
                  </a:r>
                  <a:endParaRPr lang="en-US" altLang="ko-KR" sz="1000" dirty="0"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endParaRPr>
                </a:p>
              </p:txBody>
            </p:sp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B11D2447-0035-4753-82D0-1EC0182D735F}"/>
                    </a:ext>
                  </a:extLst>
                </p:cNvPr>
                <p:cNvSpPr txBox="1"/>
                <p:nvPr/>
              </p:nvSpPr>
              <p:spPr>
                <a:xfrm>
                  <a:off x="6234603" y="2617422"/>
                  <a:ext cx="181742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>
                    <a:buFont typeface="Wingdings" panose="05000000000000000000" pitchFamily="2" charset="2"/>
                    <a:buChar char="l"/>
                  </a:pPr>
                  <a:r>
                    <a:rPr lang="en-US" altLang="ko-KR" sz="1000" dirty="0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5 </a:t>
                  </a:r>
                  <a:r>
                    <a:rPr lang="en-US" altLang="ko-KR" sz="1000" dirty="0">
                      <a:solidFill>
                        <a:schemeClr val="bg1"/>
                      </a:solidFill>
                      <a:latin typeface="+mj-lt"/>
                      <a:ea typeface="배달의민족 주아" panose="02020603020101020101" pitchFamily="18" charset="-127"/>
                    </a:rPr>
                    <a:t> · </a:t>
                  </a:r>
                  <a:r>
                    <a:rPr lang="en-US" altLang="ko-KR" sz="1000" dirty="0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7</a:t>
                  </a:r>
                  <a:r>
                    <a:rPr lang="ko-KR" altLang="en-US" sz="1000" dirty="0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호선 </a:t>
                  </a:r>
                  <a:r>
                    <a:rPr lang="ko-KR" altLang="en-US" sz="1000" dirty="0" err="1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군자역</a:t>
                  </a:r>
                  <a:r>
                    <a:rPr lang="ko-KR" altLang="en-US" sz="1000" dirty="0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 </a:t>
                  </a:r>
                  <a:r>
                    <a:rPr lang="en-US" altLang="ko-KR" sz="1000" dirty="0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7</a:t>
                  </a:r>
                  <a:r>
                    <a:rPr lang="ko-KR" altLang="en-US" sz="1000" dirty="0" err="1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번출구</a:t>
                  </a:r>
                  <a:endParaRPr lang="ko-KR" altLang="en-US" sz="1000" dirty="0"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endParaRPr>
                </a:p>
              </p:txBody>
            </p:sp>
          </p:grpSp>
        </p:grpSp>
        <p:grpSp>
          <p:nvGrpSpPr>
            <p:cNvPr id="151" name="그룹 150">
              <a:extLst>
                <a:ext uri="{FF2B5EF4-FFF2-40B4-BE49-F238E27FC236}">
                  <a16:creationId xmlns:a16="http://schemas.microsoft.com/office/drawing/2014/main" id="{716732F4-F09C-4511-BE2B-2C358E84A973}"/>
                </a:ext>
              </a:extLst>
            </p:cNvPr>
            <p:cNvGrpSpPr/>
            <p:nvPr/>
          </p:nvGrpSpPr>
          <p:grpSpPr>
            <a:xfrm>
              <a:off x="10446875" y="1281165"/>
              <a:ext cx="1629142" cy="2306516"/>
              <a:chOff x="9947107" y="1273358"/>
              <a:chExt cx="1629142" cy="2306516"/>
            </a:xfrm>
          </p:grpSpPr>
          <p:grpSp>
            <p:nvGrpSpPr>
              <p:cNvPr id="129" name="그룹 128">
                <a:extLst>
                  <a:ext uri="{FF2B5EF4-FFF2-40B4-BE49-F238E27FC236}">
                    <a16:creationId xmlns:a16="http://schemas.microsoft.com/office/drawing/2014/main" id="{B5400A60-B701-4593-94AE-A6C820EEEF31}"/>
                  </a:ext>
                </a:extLst>
              </p:cNvPr>
              <p:cNvGrpSpPr/>
              <p:nvPr/>
            </p:nvGrpSpPr>
            <p:grpSpPr>
              <a:xfrm>
                <a:off x="10138179" y="1273358"/>
                <a:ext cx="1180889" cy="974253"/>
                <a:chOff x="10374147" y="1278959"/>
                <a:chExt cx="1180889" cy="974253"/>
              </a:xfrm>
            </p:grpSpPr>
            <p:grpSp>
              <p:nvGrpSpPr>
                <p:cNvPr id="15" name="그룹 1006">
                  <a:extLst>
                    <a:ext uri="{FF2B5EF4-FFF2-40B4-BE49-F238E27FC236}">
                      <a16:creationId xmlns:a16="http://schemas.microsoft.com/office/drawing/2014/main" id="{249A4395-CD3F-4950-BAC7-A63FADA6C2BB}"/>
                    </a:ext>
                  </a:extLst>
                </p:cNvPr>
                <p:cNvGrpSpPr/>
                <p:nvPr/>
              </p:nvGrpSpPr>
              <p:grpSpPr>
                <a:xfrm>
                  <a:off x="10619760" y="1278959"/>
                  <a:ext cx="576000" cy="576000"/>
                  <a:chOff x="18992271" y="2123332"/>
                  <a:chExt cx="1317423" cy="1228075"/>
                </a:xfrm>
              </p:grpSpPr>
              <p:pic>
                <p:nvPicPr>
                  <p:cNvPr id="16" name="Object 23">
                    <a:extLst>
                      <a:ext uri="{FF2B5EF4-FFF2-40B4-BE49-F238E27FC236}">
                        <a16:creationId xmlns:a16="http://schemas.microsoft.com/office/drawing/2014/main" id="{B6D62C55-138D-4C5A-85ED-F2059CA5A61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6" cstate="print"/>
                  <a:stretch>
                    <a:fillRect/>
                  </a:stretch>
                </p:blipFill>
                <p:spPr>
                  <a:xfrm>
                    <a:off x="18992271" y="2123332"/>
                    <a:ext cx="1317423" cy="122807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63497EFE-7308-4713-BD08-438D3411961A}"/>
                    </a:ext>
                  </a:extLst>
                </p:cNvPr>
                <p:cNvSpPr txBox="1"/>
                <p:nvPr/>
              </p:nvSpPr>
              <p:spPr>
                <a:xfrm>
                  <a:off x="10374147" y="1945435"/>
                  <a:ext cx="1180889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sz="1400" dirty="0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자가용 </a:t>
                  </a:r>
                  <a:r>
                    <a:rPr lang="ko-KR" altLang="en-US" sz="1400" dirty="0" err="1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이용시</a:t>
                  </a:r>
                  <a:endParaRPr lang="ko-KR" altLang="en-US" sz="1400" dirty="0"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endParaRPr>
                </a:p>
              </p:txBody>
            </p:sp>
          </p:grpSp>
          <p:grpSp>
            <p:nvGrpSpPr>
              <p:cNvPr id="147" name="그룹 146">
                <a:extLst>
                  <a:ext uri="{FF2B5EF4-FFF2-40B4-BE49-F238E27FC236}">
                    <a16:creationId xmlns:a16="http://schemas.microsoft.com/office/drawing/2014/main" id="{651343C5-5D6B-4DF4-83E7-24386581F23E}"/>
                  </a:ext>
                </a:extLst>
              </p:cNvPr>
              <p:cNvGrpSpPr/>
              <p:nvPr/>
            </p:nvGrpSpPr>
            <p:grpSpPr>
              <a:xfrm>
                <a:off x="9947107" y="2346907"/>
                <a:ext cx="1629142" cy="1232967"/>
                <a:chOff x="9901055" y="2370506"/>
                <a:chExt cx="1629142" cy="1232967"/>
              </a:xfrm>
            </p:grpSpPr>
            <p:sp>
              <p:nvSpPr>
                <p:cNvPr id="144" name="TextBox 143">
                  <a:extLst>
                    <a:ext uri="{FF2B5EF4-FFF2-40B4-BE49-F238E27FC236}">
                      <a16:creationId xmlns:a16="http://schemas.microsoft.com/office/drawing/2014/main" id="{3ED7EC50-4CDB-4DA0-B5CE-8D374EAADEAA}"/>
                    </a:ext>
                  </a:extLst>
                </p:cNvPr>
                <p:cNvSpPr txBox="1"/>
                <p:nvPr/>
              </p:nvSpPr>
              <p:spPr>
                <a:xfrm>
                  <a:off x="9993731" y="2370506"/>
                  <a:ext cx="1291821" cy="553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 algn="ctr">
                    <a:buFont typeface="Wingdings" panose="05000000000000000000" pitchFamily="2" charset="2"/>
                    <a:buChar char="l"/>
                  </a:pPr>
                  <a:r>
                    <a:rPr lang="en-US" altLang="ko-KR" sz="1000" dirty="0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[ </a:t>
                  </a:r>
                  <a:r>
                    <a:rPr lang="ko-KR" altLang="en-US" sz="1000" dirty="0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건국대학교 방향 </a:t>
                  </a:r>
                  <a:r>
                    <a:rPr lang="en-US" altLang="ko-KR" sz="1000" dirty="0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]</a:t>
                  </a:r>
                  <a:r>
                    <a:rPr lang="ko-KR" altLang="en-US" sz="1000" dirty="0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세종대학교 정문을 지난 후 </a:t>
                  </a:r>
                  <a:r>
                    <a:rPr lang="en-US" altLang="ko-KR" sz="1000" dirty="0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U</a:t>
                  </a:r>
                  <a:r>
                    <a:rPr lang="ko-KR" altLang="en-US" sz="1000" dirty="0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턴</a:t>
                  </a:r>
                  <a:endParaRPr lang="en-US" altLang="ko-KR" sz="1000" dirty="0"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endParaRPr>
                </a:p>
              </p:txBody>
            </p:sp>
            <p:sp>
              <p:nvSpPr>
                <p:cNvPr id="146" name="TextBox 145">
                  <a:extLst>
                    <a:ext uri="{FF2B5EF4-FFF2-40B4-BE49-F238E27FC236}">
                      <a16:creationId xmlns:a16="http://schemas.microsoft.com/office/drawing/2014/main" id="{47048166-2581-4DE6-BC7E-25E0028D5126}"/>
                    </a:ext>
                  </a:extLst>
                </p:cNvPr>
                <p:cNvSpPr txBox="1"/>
                <p:nvPr/>
              </p:nvSpPr>
              <p:spPr>
                <a:xfrm>
                  <a:off x="9901055" y="3049475"/>
                  <a:ext cx="1629142" cy="553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1000" dirty="0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[ </a:t>
                  </a:r>
                  <a:r>
                    <a:rPr lang="ko-KR" altLang="en-US" sz="1000" dirty="0" err="1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군자역</a:t>
                  </a:r>
                  <a:r>
                    <a:rPr lang="ko-KR" altLang="en-US" sz="1000" dirty="0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 방향 </a:t>
                  </a:r>
                  <a:r>
                    <a:rPr lang="en-US" altLang="ko-KR" sz="1000" dirty="0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]</a:t>
                  </a:r>
                </a:p>
                <a:p>
                  <a:pPr algn="ctr"/>
                  <a:r>
                    <a:rPr lang="ko-KR" altLang="en-US" sz="1000" dirty="0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세종대학교 정문을 지나기 전</a:t>
                  </a:r>
                  <a:r>
                    <a:rPr lang="en-US" altLang="ko-KR" sz="1000" dirty="0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(</a:t>
                  </a:r>
                  <a:r>
                    <a:rPr lang="ko-KR" altLang="en-US" sz="1000" dirty="0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약 </a:t>
                  </a:r>
                  <a:r>
                    <a:rPr lang="en-US" altLang="ko-KR" sz="1000" dirty="0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205M)</a:t>
                  </a:r>
                  <a:r>
                    <a:rPr lang="ko-KR" altLang="en-US" sz="1000" dirty="0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우회전</a:t>
                  </a:r>
                </a:p>
              </p:txBody>
            </p:sp>
          </p:grpSp>
        </p:grpSp>
        <p:grpSp>
          <p:nvGrpSpPr>
            <p:cNvPr id="150" name="그룹 149">
              <a:extLst>
                <a:ext uri="{FF2B5EF4-FFF2-40B4-BE49-F238E27FC236}">
                  <a16:creationId xmlns:a16="http://schemas.microsoft.com/office/drawing/2014/main" id="{B5B23205-4E20-4D36-8807-10E1F57ABA01}"/>
                </a:ext>
              </a:extLst>
            </p:cNvPr>
            <p:cNvGrpSpPr/>
            <p:nvPr/>
          </p:nvGrpSpPr>
          <p:grpSpPr>
            <a:xfrm>
              <a:off x="8518382" y="1271849"/>
              <a:ext cx="1815997" cy="2558318"/>
              <a:chOff x="8387303" y="1271849"/>
              <a:chExt cx="1815997" cy="2558318"/>
            </a:xfrm>
          </p:grpSpPr>
          <p:grpSp>
            <p:nvGrpSpPr>
              <p:cNvPr id="143" name="그룹 142">
                <a:extLst>
                  <a:ext uri="{FF2B5EF4-FFF2-40B4-BE49-F238E27FC236}">
                    <a16:creationId xmlns:a16="http://schemas.microsoft.com/office/drawing/2014/main" id="{92CA4FF4-8860-468E-9135-CE0657938CFE}"/>
                  </a:ext>
                </a:extLst>
              </p:cNvPr>
              <p:cNvGrpSpPr/>
              <p:nvPr/>
            </p:nvGrpSpPr>
            <p:grpSpPr>
              <a:xfrm>
                <a:off x="8387303" y="1271849"/>
                <a:ext cx="1384575" cy="1625686"/>
                <a:chOff x="8387303" y="1271849"/>
                <a:chExt cx="1384575" cy="1625686"/>
              </a:xfrm>
            </p:grpSpPr>
            <p:grpSp>
              <p:nvGrpSpPr>
                <p:cNvPr id="130" name="그룹 129">
                  <a:extLst>
                    <a:ext uri="{FF2B5EF4-FFF2-40B4-BE49-F238E27FC236}">
                      <a16:creationId xmlns:a16="http://schemas.microsoft.com/office/drawing/2014/main" id="{648735D0-8AEE-4D51-9063-EF78B1D55FCB}"/>
                    </a:ext>
                  </a:extLst>
                </p:cNvPr>
                <p:cNvGrpSpPr/>
                <p:nvPr/>
              </p:nvGrpSpPr>
              <p:grpSpPr>
                <a:xfrm>
                  <a:off x="8387303" y="1271849"/>
                  <a:ext cx="1384575" cy="974253"/>
                  <a:chOff x="8189227" y="1278959"/>
                  <a:chExt cx="1384575" cy="974253"/>
                </a:xfrm>
              </p:grpSpPr>
              <p:grpSp>
                <p:nvGrpSpPr>
                  <p:cNvPr id="17" name="그룹 1007">
                    <a:extLst>
                      <a:ext uri="{FF2B5EF4-FFF2-40B4-BE49-F238E27FC236}">
                        <a16:creationId xmlns:a16="http://schemas.microsoft.com/office/drawing/2014/main" id="{531E6F36-6DA4-41B8-83AB-49F6665653B1}"/>
                      </a:ext>
                    </a:extLst>
                  </p:cNvPr>
                  <p:cNvGrpSpPr/>
                  <p:nvPr/>
                </p:nvGrpSpPr>
                <p:grpSpPr>
                  <a:xfrm>
                    <a:off x="8521792" y="1278959"/>
                    <a:ext cx="558000" cy="576000"/>
                    <a:chOff x="15538251" y="2123332"/>
                    <a:chExt cx="1169139" cy="1177073"/>
                  </a:xfrm>
                </p:grpSpPr>
                <p:pic>
                  <p:nvPicPr>
                    <p:cNvPr id="18" name="Object 26">
                      <a:extLst>
                        <a:ext uri="{FF2B5EF4-FFF2-40B4-BE49-F238E27FC236}">
                          <a16:creationId xmlns:a16="http://schemas.microsoft.com/office/drawing/2014/main" id="{67A5C2E5-4AAE-4D56-B244-63D6122B19F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7" cstate="print"/>
                    <a:stretch>
                      <a:fillRect/>
                    </a:stretch>
                  </p:blipFill>
                  <p:spPr>
                    <a:xfrm>
                      <a:off x="15538251" y="2123332"/>
                      <a:ext cx="1169139" cy="1177073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124" name="TextBox 123">
                    <a:extLst>
                      <a:ext uri="{FF2B5EF4-FFF2-40B4-BE49-F238E27FC236}">
                        <a16:creationId xmlns:a16="http://schemas.microsoft.com/office/drawing/2014/main" id="{F039055E-3EF8-40E8-B437-952D86D5C8AC}"/>
                      </a:ext>
                    </a:extLst>
                  </p:cNvPr>
                  <p:cNvSpPr txBox="1"/>
                  <p:nvPr/>
                </p:nvSpPr>
                <p:spPr>
                  <a:xfrm>
                    <a:off x="8189227" y="1945435"/>
                    <a:ext cx="1384575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ko-KR" altLang="en-US" sz="1400" dirty="0">
                        <a:solidFill>
                          <a:schemeClr val="bg1"/>
                        </a:solidFill>
                        <a:latin typeface="배달의민족 주아" panose="02020603020101020101" pitchFamily="18" charset="-127"/>
                        <a:ea typeface="배달의민족 주아" panose="02020603020101020101" pitchFamily="18" charset="-127"/>
                      </a:rPr>
                      <a:t>시내버스 </a:t>
                    </a:r>
                    <a:r>
                      <a:rPr lang="ko-KR" altLang="en-US" sz="1400" dirty="0" err="1">
                        <a:solidFill>
                          <a:schemeClr val="bg1"/>
                        </a:solidFill>
                        <a:latin typeface="배달의민족 주아" panose="02020603020101020101" pitchFamily="18" charset="-127"/>
                        <a:ea typeface="배달의민족 주아" panose="02020603020101020101" pitchFamily="18" charset="-127"/>
                      </a:rPr>
                      <a:t>이용시</a:t>
                    </a:r>
                    <a:endParaRPr lang="ko-KR" altLang="en-US" sz="1400" dirty="0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endParaRPr>
                  </a:p>
                </p:txBody>
              </p:sp>
            </p:grpSp>
            <p:sp>
              <p:nvSpPr>
                <p:cNvPr id="140" name="TextBox 139">
                  <a:extLst>
                    <a:ext uri="{FF2B5EF4-FFF2-40B4-BE49-F238E27FC236}">
                      <a16:creationId xmlns:a16="http://schemas.microsoft.com/office/drawing/2014/main" id="{967E34B7-5067-49E3-8691-12BBA6DD4F28}"/>
                    </a:ext>
                  </a:extLst>
                </p:cNvPr>
                <p:cNvSpPr txBox="1"/>
                <p:nvPr/>
              </p:nvSpPr>
              <p:spPr>
                <a:xfrm>
                  <a:off x="8437291" y="2343537"/>
                  <a:ext cx="1171173" cy="553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71450" indent="-171450" algn="ctr">
                    <a:buFont typeface="Wingdings" panose="05000000000000000000" pitchFamily="2" charset="2"/>
                    <a:buChar char="l"/>
                  </a:pPr>
                  <a:r>
                    <a:rPr lang="ko-KR" altLang="en-US" sz="1000" dirty="0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“어린이대공원 앞”</a:t>
                  </a:r>
                  <a:endParaRPr lang="en-US" altLang="ko-KR" sz="1000" dirty="0"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endParaRPr>
                </a:p>
                <a:p>
                  <a:pPr algn="ctr"/>
                  <a:r>
                    <a:rPr lang="ko-KR" altLang="en-US" sz="1000" dirty="0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     “세종대학교”</a:t>
                  </a:r>
                  <a:endParaRPr lang="en-US" altLang="ko-KR" sz="1000" dirty="0"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endParaRPr>
                </a:p>
                <a:p>
                  <a:pPr algn="ctr"/>
                  <a:r>
                    <a:rPr lang="ko-KR" altLang="en-US" sz="1000" dirty="0">
                      <a:solidFill>
                        <a:schemeClr val="bg1"/>
                      </a:solidFill>
                      <a:latin typeface="배달의민족 주아" panose="02020603020101020101" pitchFamily="18" charset="-127"/>
                      <a:ea typeface="배달의민족 주아" panose="02020603020101020101" pitchFamily="18" charset="-127"/>
                    </a:rPr>
                    <a:t>      정류장 하차</a:t>
                  </a:r>
                </a:p>
              </p:txBody>
            </p:sp>
          </p:grp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8051A226-EBA9-4E8B-AD54-5DB40EA60D8A}"/>
                  </a:ext>
                </a:extLst>
              </p:cNvPr>
              <p:cNvSpPr txBox="1"/>
              <p:nvPr/>
            </p:nvSpPr>
            <p:spPr>
              <a:xfrm>
                <a:off x="8437291" y="3122281"/>
                <a:ext cx="176600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>
                  <a:buFont typeface="Wingdings" panose="05000000000000000000" pitchFamily="2" charset="2"/>
                  <a:buChar char="l"/>
                </a:pPr>
                <a:r>
                  <a:rPr lang="ko-KR" altLang="en-US" sz="1000" dirty="0"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rPr>
                  <a:t>파랑</a:t>
                </a:r>
                <a:r>
                  <a:rPr lang="en-US" altLang="ko-KR" sz="1000" dirty="0"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rPr>
                  <a:t>(</a:t>
                </a:r>
                <a:r>
                  <a:rPr lang="ko-KR" altLang="en-US" sz="1000" dirty="0"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rPr>
                  <a:t>간선</a:t>
                </a:r>
                <a:r>
                  <a:rPr lang="en-US" altLang="ko-KR" sz="1000" dirty="0"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rPr>
                  <a:t>) : 721</a:t>
                </a:r>
              </a:p>
              <a:p>
                <a:r>
                  <a:rPr lang="ko-KR" altLang="en-US" sz="1000" dirty="0"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rPr>
                  <a:t>     초록</a:t>
                </a:r>
                <a:r>
                  <a:rPr lang="en-US" altLang="ko-KR" sz="1000" dirty="0"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rPr>
                  <a:t>(</a:t>
                </a:r>
                <a:r>
                  <a:rPr lang="ko-KR" altLang="en-US" sz="1000" dirty="0"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rPr>
                  <a:t>지선</a:t>
                </a:r>
                <a:r>
                  <a:rPr lang="en-US" altLang="ko-KR" sz="1000" dirty="0"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rPr>
                  <a:t>) : 2227, 2416,  </a:t>
                </a:r>
              </a:p>
              <a:p>
                <a:r>
                  <a:rPr lang="en-US" altLang="ko-KR" sz="1000" dirty="0"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rPr>
                  <a:t>                       3216, 4212</a:t>
                </a:r>
              </a:p>
              <a:p>
                <a:r>
                  <a:rPr lang="ko-KR" altLang="en-US" sz="1000" dirty="0"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rPr>
                  <a:t>     빨강</a:t>
                </a:r>
                <a:r>
                  <a:rPr lang="en-US" altLang="ko-KR" sz="1000" dirty="0"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rPr>
                  <a:t>(</a:t>
                </a:r>
                <a:r>
                  <a:rPr lang="ko-KR" altLang="en-US" sz="1000" dirty="0"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rPr>
                  <a:t>직행</a:t>
                </a:r>
                <a:r>
                  <a:rPr lang="en-US" altLang="ko-KR" sz="1000" dirty="0"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rPr>
                  <a:t>) : 3500,9403</a:t>
                </a:r>
                <a:endParaRPr lang="ko-KR" altLang="en-US" sz="1000" dirty="0"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endParaRPr>
              </a:p>
            </p:txBody>
          </p:sp>
        </p:grpSp>
      </p:grpSp>
      <p:sp>
        <p:nvSpPr>
          <p:cNvPr id="152" name="TextBox 151">
            <a:extLst>
              <a:ext uri="{FF2B5EF4-FFF2-40B4-BE49-F238E27FC236}">
                <a16:creationId xmlns:a16="http://schemas.microsoft.com/office/drawing/2014/main" id="{DA17405E-FDD4-4B0B-AB54-A59F62114BB6}"/>
              </a:ext>
            </a:extLst>
          </p:cNvPr>
          <p:cNvSpPr txBox="1"/>
          <p:nvPr/>
        </p:nvSpPr>
        <p:spPr>
          <a:xfrm>
            <a:off x="6348021" y="4130191"/>
            <a:ext cx="22377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mon몬소리 Black" panose="02000A03000000000000" pitchFamily="2" charset="-127"/>
                <a:ea typeface="Tmon몬소리 Black" panose="02000A03000000000000" pitchFamily="2" charset="-127"/>
              </a:rPr>
              <a:t>[ </a:t>
            </a:r>
            <a:r>
              <a:rPr lang="ko-KR" altLang="en-US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mon몬소리 Black" panose="02000A03000000000000" pitchFamily="2" charset="-127"/>
                <a:ea typeface="Tmon몬소리 Black" panose="02000A03000000000000" pitchFamily="2" charset="-127"/>
              </a:rPr>
              <a:t>주차 안내 </a:t>
            </a:r>
            <a:r>
              <a:rPr lang="en-US" altLang="ko-KR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mon몬소리 Black" panose="02000A03000000000000" pitchFamily="2" charset="-127"/>
                <a:ea typeface="Tmon몬소리 Black" panose="02000A03000000000000" pitchFamily="2" charset="-127"/>
              </a:rPr>
              <a:t>]</a:t>
            </a:r>
            <a:endParaRPr lang="ko-KR" altLang="en-US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mon몬소리 Black" panose="02000A03000000000000" pitchFamily="2" charset="-127"/>
              <a:ea typeface="Tmon몬소리 Black" panose="02000A03000000000000" pitchFamily="2" charset="-127"/>
            </a:endParaRPr>
          </a:p>
        </p:txBody>
      </p:sp>
      <p:grpSp>
        <p:nvGrpSpPr>
          <p:cNvPr id="160" name="그룹 159">
            <a:extLst>
              <a:ext uri="{FF2B5EF4-FFF2-40B4-BE49-F238E27FC236}">
                <a16:creationId xmlns:a16="http://schemas.microsoft.com/office/drawing/2014/main" id="{42FF8006-345A-4DA1-A8E8-2BCB03F429B7}"/>
              </a:ext>
            </a:extLst>
          </p:cNvPr>
          <p:cNvGrpSpPr/>
          <p:nvPr/>
        </p:nvGrpSpPr>
        <p:grpSpPr>
          <a:xfrm>
            <a:off x="6363555" y="4790429"/>
            <a:ext cx="4391624" cy="1446647"/>
            <a:chOff x="6302595" y="4790429"/>
            <a:chExt cx="4391624" cy="1446647"/>
          </a:xfrm>
        </p:grpSpPr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7E3F6C1A-B457-4313-918E-2426EC6E0B84}"/>
                </a:ext>
              </a:extLst>
            </p:cNvPr>
            <p:cNvSpPr txBox="1"/>
            <p:nvPr/>
          </p:nvSpPr>
          <p:spPr>
            <a:xfrm>
              <a:off x="6306987" y="4790429"/>
              <a:ext cx="4387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l"/>
              </a:pPr>
              <a:r>
                <a:rPr lang="ko-KR" altLang="en-US" sz="1400" dirty="0" err="1"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자차</a:t>
              </a:r>
              <a:r>
                <a:rPr lang="ko-KR" altLang="en-US" sz="1400" dirty="0"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</a:t>
              </a:r>
              <a:r>
                <a:rPr lang="ko-KR" altLang="en-US" sz="1400" dirty="0" err="1"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이용시</a:t>
              </a:r>
              <a:r>
                <a:rPr lang="ko-KR" altLang="en-US" sz="1400" dirty="0"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</a:t>
              </a:r>
              <a:r>
                <a:rPr lang="ko-KR" altLang="en-US" sz="1400" dirty="0" err="1"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주차권</a:t>
              </a:r>
              <a:r>
                <a:rPr lang="en-US" altLang="ko-KR" sz="1400" dirty="0"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(</a:t>
              </a:r>
              <a:r>
                <a:rPr lang="ko-KR" altLang="en-US" sz="1400" dirty="0" err="1"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종일권</a:t>
              </a:r>
              <a:r>
                <a:rPr lang="en-US" altLang="ko-KR" sz="1400" dirty="0"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)</a:t>
              </a:r>
              <a:r>
                <a:rPr lang="ko-KR" altLang="en-US" sz="1400" dirty="0"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을 제공해 드립니다</a:t>
              </a:r>
              <a:r>
                <a:rPr lang="en-US" altLang="ko-KR" sz="1400" dirty="0"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.</a:t>
              </a:r>
              <a:endParaRPr lang="ko-KR" altLang="en-US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3EB4FCBC-37D6-44C3-B3E0-E4A4D0812BCA}"/>
                </a:ext>
              </a:extLst>
            </p:cNvPr>
            <p:cNvSpPr txBox="1"/>
            <p:nvPr/>
          </p:nvSpPr>
          <p:spPr>
            <a:xfrm>
              <a:off x="6302595" y="5166054"/>
              <a:ext cx="4387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l"/>
              </a:pPr>
              <a:r>
                <a:rPr lang="ko-KR" altLang="en-US" sz="1400" dirty="0"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본 주차장은 무인주차 시스템으로 운영되고 있습니다</a:t>
              </a:r>
              <a:r>
                <a:rPr lang="en-US" altLang="ko-KR" sz="1400" dirty="0"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.</a:t>
              </a:r>
              <a:endParaRPr lang="ko-KR" altLang="en-US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851D08DC-D296-4A64-8B90-C538ED3FAADF}"/>
                </a:ext>
              </a:extLst>
            </p:cNvPr>
            <p:cNvSpPr txBox="1"/>
            <p:nvPr/>
          </p:nvSpPr>
          <p:spPr>
            <a:xfrm>
              <a:off x="6305461" y="5549299"/>
              <a:ext cx="4387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l"/>
              </a:pPr>
              <a:r>
                <a:rPr lang="ko-KR" altLang="en-US" sz="1400" dirty="0"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입차 시</a:t>
              </a:r>
              <a:r>
                <a:rPr lang="en-US" altLang="ko-KR" sz="1400" dirty="0"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, </a:t>
              </a:r>
              <a:r>
                <a:rPr lang="ko-KR" altLang="en-US" sz="1400" dirty="0"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주차장 입구가 좁으니 주의 운전하세요</a:t>
              </a:r>
              <a:r>
                <a:rPr lang="en-US" altLang="ko-KR" sz="1400" dirty="0"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.</a:t>
              </a:r>
              <a:endParaRPr lang="ko-KR" altLang="en-US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6FB1F3BE-8005-4711-B839-3D20BBA2C4C3}"/>
                </a:ext>
              </a:extLst>
            </p:cNvPr>
            <p:cNvSpPr txBox="1"/>
            <p:nvPr/>
          </p:nvSpPr>
          <p:spPr>
            <a:xfrm>
              <a:off x="6305461" y="5929299"/>
              <a:ext cx="4387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l"/>
              </a:pPr>
              <a:r>
                <a:rPr lang="ko-KR" altLang="en-US" sz="1400" dirty="0" err="1"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출차</a:t>
              </a:r>
              <a:r>
                <a:rPr lang="ko-KR" altLang="en-US" sz="1400" dirty="0"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시 금액이 발생하는 경우 카드로만 결제가 가능합니다</a:t>
              </a:r>
              <a:r>
                <a:rPr lang="en-US" altLang="ko-KR" sz="1400" dirty="0"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.</a:t>
              </a:r>
              <a:endParaRPr lang="ko-KR" altLang="en-US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5249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D7F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1009">
            <a:extLst>
              <a:ext uri="{FF2B5EF4-FFF2-40B4-BE49-F238E27FC236}">
                <a16:creationId xmlns:a16="http://schemas.microsoft.com/office/drawing/2014/main" id="{14681E13-DBD7-4418-B1B8-C8676F20661D}"/>
              </a:ext>
            </a:extLst>
          </p:cNvPr>
          <p:cNvGrpSpPr/>
          <p:nvPr/>
        </p:nvGrpSpPr>
        <p:grpSpPr>
          <a:xfrm>
            <a:off x="6067250" y="323534"/>
            <a:ext cx="63726" cy="6534466"/>
            <a:chOff x="10348076" y="433778"/>
            <a:chExt cx="96011" cy="18866844"/>
          </a:xfrm>
        </p:grpSpPr>
        <p:pic>
          <p:nvPicPr>
            <p:cNvPr id="24" name="Object 34">
              <a:extLst>
                <a:ext uri="{FF2B5EF4-FFF2-40B4-BE49-F238E27FC236}">
                  <a16:creationId xmlns:a16="http://schemas.microsoft.com/office/drawing/2014/main" id="{45401505-86A7-4CA6-9F29-F0D6D9E2F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5400000">
              <a:off x="962660" y="9819194"/>
              <a:ext cx="18866844" cy="96011"/>
            </a:xfrm>
            <a:prstGeom prst="rect">
              <a:avLst/>
            </a:prstGeom>
          </p:spPr>
        </p:pic>
      </p:grpSp>
      <p:grpSp>
        <p:nvGrpSpPr>
          <p:cNvPr id="70" name="그룹 1001">
            <a:extLst>
              <a:ext uri="{FF2B5EF4-FFF2-40B4-BE49-F238E27FC236}">
                <a16:creationId xmlns:a16="http://schemas.microsoft.com/office/drawing/2014/main" id="{FEBFE4D2-C94D-4945-876F-2EE54B220508}"/>
              </a:ext>
            </a:extLst>
          </p:cNvPr>
          <p:cNvGrpSpPr/>
          <p:nvPr/>
        </p:nvGrpSpPr>
        <p:grpSpPr>
          <a:xfrm>
            <a:off x="0" y="224899"/>
            <a:ext cx="12192000" cy="191852"/>
            <a:chOff x="-3092450" y="1734008"/>
            <a:chExt cx="21837544" cy="191852"/>
          </a:xfrm>
        </p:grpSpPr>
        <p:pic>
          <p:nvPicPr>
            <p:cNvPr id="71" name="Object 2">
              <a:extLst>
                <a:ext uri="{FF2B5EF4-FFF2-40B4-BE49-F238E27FC236}">
                  <a16:creationId xmlns:a16="http://schemas.microsoft.com/office/drawing/2014/main" id="{34FAA95B-6890-4BA1-90C5-02D710CD0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3092450" y="1734008"/>
              <a:ext cx="21837544" cy="191852"/>
            </a:xfrm>
            <a:prstGeom prst="rect">
              <a:avLst/>
            </a:prstGeom>
          </p:spPr>
        </p:pic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62F05A11-B5D9-4187-8727-C877D584C691}"/>
              </a:ext>
            </a:extLst>
          </p:cNvPr>
          <p:cNvSpPr txBox="1"/>
          <p:nvPr/>
        </p:nvSpPr>
        <p:spPr>
          <a:xfrm>
            <a:off x="229400" y="410222"/>
            <a:ext cx="199389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mon몬소리 Black" panose="02000A03000000000000" pitchFamily="2" charset="-127"/>
                <a:ea typeface="Tmon몬소리 Black" panose="02000A03000000000000" pitchFamily="2" charset="-127"/>
              </a:rPr>
              <a:t>[ </a:t>
            </a:r>
            <a:r>
              <a:rPr lang="ko-KR" altLang="en-US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mon몬소리 Black" panose="02000A03000000000000" pitchFamily="2" charset="-127"/>
                <a:ea typeface="Tmon몬소리 Black" panose="02000A03000000000000" pitchFamily="2" charset="-127"/>
              </a:rPr>
              <a:t>행사 일정 </a:t>
            </a:r>
            <a:r>
              <a:rPr lang="en-US" altLang="ko-KR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mon몬소리 Black" panose="02000A03000000000000" pitchFamily="2" charset="-127"/>
                <a:ea typeface="Tmon몬소리 Black" panose="02000A03000000000000" pitchFamily="2" charset="-127"/>
              </a:rPr>
              <a:t>]</a:t>
            </a:r>
            <a:endParaRPr lang="ko-KR" altLang="en-US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mon몬소리 Black" panose="02000A03000000000000" pitchFamily="2" charset="-127"/>
              <a:ea typeface="Tmon몬소리 Black" panose="02000A03000000000000" pitchFamily="2" charset="-127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CC0D374E-6D94-4D44-A6FA-A14376B4B81B}"/>
              </a:ext>
            </a:extLst>
          </p:cNvPr>
          <p:cNvSpPr txBox="1"/>
          <p:nvPr/>
        </p:nvSpPr>
        <p:spPr>
          <a:xfrm>
            <a:off x="6349990" y="426818"/>
            <a:ext cx="22377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mon몬소리 Black" panose="02000A03000000000000" pitchFamily="2" charset="-127"/>
                <a:ea typeface="Tmon몬소리 Black" panose="02000A03000000000000" pitchFamily="2" charset="-127"/>
              </a:rPr>
              <a:t>[</a:t>
            </a:r>
            <a:r>
              <a:rPr lang="ko-KR" altLang="en-US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mon몬소리 Black" panose="02000A03000000000000" pitchFamily="2" charset="-127"/>
                <a:ea typeface="Tmon몬소리 Black" panose="02000A03000000000000" pitchFamily="2" charset="-127"/>
              </a:rPr>
              <a:t> 등록 안내 </a:t>
            </a:r>
            <a:r>
              <a:rPr lang="en-US" altLang="ko-KR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mon몬소리 Black" panose="02000A03000000000000" pitchFamily="2" charset="-127"/>
                <a:ea typeface="Tmon몬소리 Black" panose="02000A03000000000000" pitchFamily="2" charset="-127"/>
              </a:rPr>
              <a:t>]</a:t>
            </a:r>
            <a:endParaRPr lang="ko-KR" altLang="en-US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mon몬소리 Black" panose="02000A03000000000000" pitchFamily="2" charset="-127"/>
              <a:ea typeface="Tmon몬소리 Black" panose="02000A03000000000000" pitchFamily="2" charset="-127"/>
            </a:endParaRP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227D0630-F880-44DD-BFB9-F3B878DA1B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358207"/>
              </p:ext>
            </p:extLst>
          </p:nvPr>
        </p:nvGraphicFramePr>
        <p:xfrm>
          <a:off x="353367" y="1135899"/>
          <a:ext cx="5421476" cy="5002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7534">
                  <a:extLst>
                    <a:ext uri="{9D8B030D-6E8A-4147-A177-3AD203B41FA5}">
                      <a16:colId xmlns:a16="http://schemas.microsoft.com/office/drawing/2014/main" val="961500085"/>
                    </a:ext>
                  </a:extLst>
                </a:gridCol>
                <a:gridCol w="2506980">
                  <a:extLst>
                    <a:ext uri="{9D8B030D-6E8A-4147-A177-3AD203B41FA5}">
                      <a16:colId xmlns:a16="http://schemas.microsoft.com/office/drawing/2014/main" val="3800196196"/>
                    </a:ext>
                  </a:extLst>
                </a:gridCol>
                <a:gridCol w="1746962">
                  <a:extLst>
                    <a:ext uri="{9D8B030D-6E8A-4147-A177-3AD203B41FA5}">
                      <a16:colId xmlns:a16="http://schemas.microsoft.com/office/drawing/2014/main" val="743907948"/>
                    </a:ext>
                  </a:extLst>
                </a:gridCol>
              </a:tblGrid>
              <a:tr h="3597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rgbClr val="3D7FC7"/>
                          </a:solidFill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</a:rPr>
                        <a:t>일시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rgbClr val="3D7FC7"/>
                          </a:solidFill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</a:rPr>
                        <a:t>프로그램 및 발표 주제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>
                          <a:solidFill>
                            <a:srgbClr val="3D7FC7"/>
                          </a:solidFill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</a:rPr>
                        <a:t>발표자</a:t>
                      </a:r>
                      <a:endParaRPr lang="ko-KR" altLang="en-US" sz="1200" dirty="0">
                        <a:solidFill>
                          <a:srgbClr val="3D7FC7"/>
                        </a:solidFill>
                        <a:latin typeface="배달의민족 주아" panose="02020603020101020101" pitchFamily="18" charset="-127"/>
                        <a:ea typeface="배달의민족 주아" panose="02020603020101020101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383198"/>
                  </a:ext>
                </a:extLst>
              </a:tr>
              <a:tr h="69532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</a:rPr>
                        <a:t>14:00 ~ 14:10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배달의민족 주아" panose="02020603020101020101" pitchFamily="18" charset="-127"/>
                        <a:ea typeface="배달의민족 주아" panose="02020603020101020101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1"/>
                          </a:solidFill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</a:rPr>
                        <a:t>개회 안내 및 환영사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err="1">
                          <a:solidFill>
                            <a:schemeClr val="bg1"/>
                          </a:solidFill>
                          <a:effectLst/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  <a:cs typeface="+mn-cs"/>
                        </a:rPr>
                        <a:t>임철수</a:t>
                      </a:r>
                      <a:r>
                        <a:rPr lang="ko-KR" altLang="en-US" sz="1200" kern="1200" dirty="0">
                          <a:solidFill>
                            <a:schemeClr val="bg1"/>
                          </a:solidFill>
                          <a:effectLst/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  <a:cs typeface="+mn-cs"/>
                        </a:rPr>
                        <a:t> 원장</a:t>
                      </a:r>
                      <a:endParaRPr lang="en-US" altLang="ko-KR" sz="1200" kern="1200" dirty="0">
                        <a:solidFill>
                          <a:schemeClr val="bg1"/>
                        </a:solidFill>
                        <a:effectLst/>
                        <a:latin typeface="배달의민족 주아" panose="02020603020101020101" pitchFamily="18" charset="-127"/>
                        <a:ea typeface="배달의민족 주아" panose="0202060302010102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bg1"/>
                          </a:solidFill>
                          <a:effectLst/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  <a:cs typeface="+mn-cs"/>
                        </a:rPr>
                        <a:t>지능정보사회연구원</a:t>
                      </a:r>
                      <a:endParaRPr lang="en-US" altLang="ko-KR" sz="1200" kern="1200" dirty="0">
                        <a:solidFill>
                          <a:schemeClr val="bg1"/>
                        </a:solidFill>
                        <a:effectLst/>
                        <a:latin typeface="배달의민족 주아" panose="02020603020101020101" pitchFamily="18" charset="-127"/>
                        <a:ea typeface="배달의민족 주아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621086"/>
                  </a:ext>
                </a:extLst>
              </a:tr>
              <a:tr h="69532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</a:rPr>
                        <a:t>14:10 ~ 14:40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배달의민족 주아" panose="02020603020101020101" pitchFamily="18" charset="-127"/>
                        <a:ea typeface="배달의민족 주아" panose="02020603020101020101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1"/>
                          </a:solidFill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</a:rPr>
                        <a:t>클라우드 자원의 지능적 관리를 위한 </a:t>
                      </a:r>
                      <a:r>
                        <a:rPr lang="en-US" altLang="ko-KR" sz="1200" dirty="0" err="1">
                          <a:solidFill>
                            <a:schemeClr val="bg1"/>
                          </a:solidFill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</a:rPr>
                        <a:t>AIOps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</a:rPr>
                        <a:t> 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</a:rPr>
                        <a:t>기술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1"/>
                          </a:solidFill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</a:rPr>
                        <a:t>윤호영 연구소장</a:t>
                      </a:r>
                      <a:endParaRPr lang="en-US" altLang="ko-KR" sz="1200" dirty="0">
                        <a:solidFill>
                          <a:schemeClr val="bg1"/>
                        </a:solidFill>
                        <a:latin typeface="배달의민족 주아" panose="02020603020101020101" pitchFamily="18" charset="-127"/>
                        <a:ea typeface="배달의민족 주아" panose="02020603020101020101" pitchFamily="18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err="1">
                          <a:solidFill>
                            <a:schemeClr val="bg1"/>
                          </a:solidFill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</a:rPr>
                        <a:t>오케스트로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</a:rPr>
                        <a:t>주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</a:rPr>
                        <a:t>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6427522"/>
                  </a:ext>
                </a:extLst>
              </a:tr>
              <a:tr h="6505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</a:rPr>
                        <a:t>14:40 ~ 15:10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배달의민족 주아" panose="02020603020101020101" pitchFamily="18" charset="-127"/>
                        <a:ea typeface="배달의민족 주아" panose="02020603020101020101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ko-KR" altLang="en-US" sz="1200" kern="1200" dirty="0">
                          <a:solidFill>
                            <a:schemeClr val="bg1"/>
                          </a:solidFill>
                          <a:effectLst/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  <a:cs typeface="+mn-cs"/>
                        </a:rPr>
                        <a:t>디지털 트윈 기술 기반 도시 정책 </a:t>
                      </a:r>
                    </a:p>
                    <a:p>
                      <a:pPr algn="ctr" fontAlgn="base" latinLnBrk="0"/>
                      <a:r>
                        <a:rPr lang="ko-KR" altLang="en-US" sz="1200" kern="1200" dirty="0">
                          <a:solidFill>
                            <a:schemeClr val="bg1"/>
                          </a:solidFill>
                          <a:effectLst/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  <a:cs typeface="+mn-cs"/>
                        </a:rPr>
                        <a:t>활용 사례</a:t>
                      </a:r>
                      <a:r>
                        <a:rPr lang="en-US" altLang="ko-KR" sz="1200" kern="1200" dirty="0">
                          <a:solidFill>
                            <a:schemeClr val="bg1"/>
                          </a:solidFill>
                          <a:effectLst/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bg1"/>
                          </a:solidFill>
                          <a:effectLst/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  <a:cs typeface="+mn-cs"/>
                        </a:rPr>
                        <a:t>세종시를 중심으로</a:t>
                      </a:r>
                      <a:r>
                        <a:rPr lang="en-US" altLang="ko-KR" sz="1200" kern="1200" dirty="0">
                          <a:solidFill>
                            <a:schemeClr val="bg1"/>
                          </a:solidFill>
                          <a:effectLst/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  <a:cs typeface="+mn-cs"/>
                        </a:rPr>
                        <a:t>)</a:t>
                      </a:r>
                      <a:endParaRPr lang="ko-KR" altLang="en-US" sz="1200" kern="1200" dirty="0">
                        <a:solidFill>
                          <a:schemeClr val="bg1"/>
                        </a:solidFill>
                        <a:effectLst/>
                        <a:latin typeface="배달의민족 주아" panose="02020603020101020101" pitchFamily="18" charset="-127"/>
                        <a:ea typeface="배달의민족 주아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ko-KR" altLang="en-US" sz="1200" kern="1200" dirty="0" err="1">
                          <a:solidFill>
                            <a:schemeClr val="bg1"/>
                          </a:solidFill>
                          <a:effectLst/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  <a:cs typeface="+mn-cs"/>
                        </a:rPr>
                        <a:t>정영준</a:t>
                      </a:r>
                      <a:r>
                        <a:rPr lang="ko-KR" altLang="en-US" sz="1200" kern="1200" dirty="0">
                          <a:solidFill>
                            <a:schemeClr val="bg1"/>
                          </a:solidFill>
                          <a:effectLst/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  <a:cs typeface="+mn-cs"/>
                        </a:rPr>
                        <a:t> 실장 </a:t>
                      </a:r>
                    </a:p>
                    <a:p>
                      <a:pPr algn="ctr" fontAlgn="base" latinLnBrk="0"/>
                      <a:r>
                        <a:rPr lang="ko-KR" altLang="en-US" sz="1200" kern="1200" dirty="0">
                          <a:solidFill>
                            <a:schemeClr val="bg1"/>
                          </a:solidFill>
                          <a:effectLst/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  <a:cs typeface="+mn-cs"/>
                        </a:rPr>
                        <a:t>한국전자통신연구원</a:t>
                      </a:r>
                      <a:r>
                        <a:rPr lang="en-US" altLang="ko-KR" sz="1200" kern="1200" dirty="0">
                          <a:solidFill>
                            <a:schemeClr val="bg1"/>
                          </a:solidFill>
                          <a:effectLst/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  <a:cs typeface="+mn-cs"/>
                        </a:rPr>
                        <a:t>(ETRI)</a:t>
                      </a:r>
                      <a:endParaRPr lang="ko-KR" altLang="en-US" sz="1200" kern="1200" dirty="0">
                        <a:solidFill>
                          <a:schemeClr val="bg1"/>
                        </a:solidFill>
                        <a:effectLst/>
                        <a:latin typeface="배달의민족 주아" panose="02020603020101020101" pitchFamily="18" charset="-127"/>
                        <a:ea typeface="배달의민족 주아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84965"/>
                  </a:ext>
                </a:extLst>
              </a:tr>
              <a:tr h="6505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</a:rPr>
                        <a:t>15:10 ~ 15:30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배달의민족 주아" panose="02020603020101020101" pitchFamily="18" charset="-127"/>
                        <a:ea typeface="배달의민족 주아" panose="02020603020101020101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</a:rPr>
                        <a:t>Coffee Break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배달의민족 주아" panose="02020603020101020101" pitchFamily="18" charset="-127"/>
                        <a:ea typeface="배달의민족 주아" panose="02020603020101020101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442937"/>
                  </a:ext>
                </a:extLst>
              </a:tr>
              <a:tr h="6505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</a:rPr>
                        <a:t>15:30 ~ 16:00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배달의민족 주아" panose="02020603020101020101" pitchFamily="18" charset="-127"/>
                        <a:ea typeface="배달의민족 주아" panose="02020603020101020101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bg1"/>
                          </a:solidFill>
                          <a:effectLst/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  <a:cs typeface="+mn-cs"/>
                        </a:rPr>
                        <a:t>의료영상 분야의 </a:t>
                      </a:r>
                      <a:r>
                        <a:rPr lang="en-US" altLang="ko-KR" sz="1200" kern="1200" dirty="0">
                          <a:solidFill>
                            <a:schemeClr val="bg1"/>
                          </a:solidFill>
                          <a:effectLst/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  <a:cs typeface="+mn-cs"/>
                        </a:rPr>
                        <a:t>AI </a:t>
                      </a:r>
                      <a:r>
                        <a:rPr lang="ko-KR" altLang="en-US" sz="1200" kern="1200" dirty="0">
                          <a:solidFill>
                            <a:schemeClr val="bg1"/>
                          </a:solidFill>
                          <a:effectLst/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  <a:cs typeface="+mn-cs"/>
                        </a:rPr>
                        <a:t>솔루션 </a:t>
                      </a:r>
                      <a:endParaRPr lang="en-US" altLang="ko-KR" sz="1200" kern="1200" dirty="0">
                        <a:solidFill>
                          <a:schemeClr val="bg1"/>
                        </a:solidFill>
                        <a:effectLst/>
                        <a:latin typeface="배달의민족 주아" panose="02020603020101020101" pitchFamily="18" charset="-127"/>
                        <a:ea typeface="배달의민족 주아" panose="0202060302010102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bg1"/>
                          </a:solidFill>
                          <a:effectLst/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  <a:cs typeface="+mn-cs"/>
                        </a:rPr>
                        <a:t>최신 연구 동향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ko-KR" altLang="en-US" sz="1200" kern="1200" dirty="0" err="1">
                          <a:solidFill>
                            <a:schemeClr val="bg1"/>
                          </a:solidFill>
                          <a:effectLst/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  <a:cs typeface="+mn-cs"/>
                        </a:rPr>
                        <a:t>전병환</a:t>
                      </a:r>
                      <a:r>
                        <a:rPr lang="ko-KR" altLang="en-US" sz="1200" kern="1200" dirty="0">
                          <a:solidFill>
                            <a:schemeClr val="bg1"/>
                          </a:solidFill>
                          <a:effectLst/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  <a:cs typeface="+mn-cs"/>
                        </a:rPr>
                        <a:t> 교수 </a:t>
                      </a:r>
                    </a:p>
                    <a:p>
                      <a:pPr algn="ctr" fontAlgn="base" latinLnBrk="0"/>
                      <a:r>
                        <a:rPr lang="ko-KR" altLang="en-US" sz="1200" kern="1200" dirty="0">
                          <a:solidFill>
                            <a:schemeClr val="bg1"/>
                          </a:solidFill>
                          <a:effectLst/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  <a:cs typeface="+mn-cs"/>
                        </a:rPr>
                        <a:t>한국외국어대학교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0319583"/>
                  </a:ext>
                </a:extLst>
              </a:tr>
              <a:tr h="6505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</a:rPr>
                        <a:t>16:00 ~ 16:30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배달의민족 주아" panose="02020603020101020101" pitchFamily="18" charset="-127"/>
                        <a:ea typeface="배달의민족 주아" panose="02020603020101020101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bg1"/>
                          </a:solidFill>
                          <a:effectLst/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  <a:cs typeface="+mn-cs"/>
                        </a:rPr>
                        <a:t>인공지능 클라우드 기술 동향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ko-KR" altLang="en-US" sz="1200" kern="1200" dirty="0">
                          <a:solidFill>
                            <a:schemeClr val="bg1"/>
                          </a:solidFill>
                          <a:effectLst/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  <a:cs typeface="+mn-cs"/>
                        </a:rPr>
                        <a:t>김동민 박사 </a:t>
                      </a:r>
                    </a:p>
                    <a:p>
                      <a:pPr algn="ctr" fontAlgn="base" latinLnBrk="0"/>
                      <a:r>
                        <a:rPr lang="ko-KR" altLang="en-US" sz="1200" kern="1200" dirty="0">
                          <a:solidFill>
                            <a:schemeClr val="bg1"/>
                          </a:solidFill>
                          <a:effectLst/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  <a:cs typeface="+mn-cs"/>
                        </a:rPr>
                        <a:t>한국전자기술연구원</a:t>
                      </a:r>
                      <a:r>
                        <a:rPr lang="en-US" altLang="ko-KR" sz="1200" kern="1200" dirty="0">
                          <a:solidFill>
                            <a:schemeClr val="bg1"/>
                          </a:solidFill>
                          <a:effectLst/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  <a:cs typeface="+mn-cs"/>
                        </a:rPr>
                        <a:t>(KETI)</a:t>
                      </a:r>
                      <a:endParaRPr lang="ko-KR" altLang="en-US" sz="1200" kern="1200" dirty="0">
                        <a:solidFill>
                          <a:schemeClr val="bg1"/>
                        </a:solidFill>
                        <a:effectLst/>
                        <a:latin typeface="배달의민족 주아" panose="02020603020101020101" pitchFamily="18" charset="-127"/>
                        <a:ea typeface="배달의민족 주아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4257739"/>
                  </a:ext>
                </a:extLst>
              </a:tr>
              <a:tr h="6505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</a:rPr>
                        <a:t>16:30 ~ 17:30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배달의민족 주아" panose="02020603020101020101" pitchFamily="18" charset="-127"/>
                        <a:ea typeface="배달의민족 주아" panose="02020603020101020101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bg1"/>
                          </a:solidFill>
                          <a:effectLst/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  <a:cs typeface="+mn-cs"/>
                        </a:rPr>
                        <a:t>산학연 기술 </a:t>
                      </a:r>
                      <a:r>
                        <a:rPr lang="ko-KR" altLang="en-US" sz="1200" kern="1200" dirty="0" err="1">
                          <a:solidFill>
                            <a:schemeClr val="bg1"/>
                          </a:solidFill>
                          <a:effectLst/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  <a:cs typeface="+mn-cs"/>
                        </a:rPr>
                        <a:t>교류회</a:t>
                      </a:r>
                      <a:r>
                        <a:rPr lang="ko-KR" altLang="en-US" sz="1200" kern="1200" dirty="0">
                          <a:solidFill>
                            <a:schemeClr val="bg1"/>
                          </a:solidFill>
                          <a:effectLst/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200" kern="1200" dirty="0">
                          <a:solidFill>
                            <a:schemeClr val="bg1"/>
                          </a:solidFill>
                          <a:effectLst/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bg1"/>
                          </a:solidFill>
                          <a:effectLst/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  <a:cs typeface="+mn-cs"/>
                        </a:rPr>
                        <a:t>자유로운 토의</a:t>
                      </a:r>
                      <a:r>
                        <a:rPr lang="en-US" altLang="ko-KR" sz="1200" kern="1200" dirty="0">
                          <a:solidFill>
                            <a:schemeClr val="bg1"/>
                          </a:solidFill>
                          <a:effectLst/>
                          <a:latin typeface="배달의민족 주아" panose="02020603020101020101" pitchFamily="18" charset="-127"/>
                          <a:ea typeface="배달의민족 주아" panose="02020603020101020101" pitchFamily="18" charset="-127"/>
                          <a:cs typeface="+mn-cs"/>
                        </a:rPr>
                        <a:t>)</a:t>
                      </a:r>
                      <a:endParaRPr lang="ko-KR" altLang="en-US" sz="1200" kern="1200" dirty="0">
                        <a:solidFill>
                          <a:schemeClr val="bg1"/>
                        </a:solidFill>
                        <a:effectLst/>
                        <a:latin typeface="배달의민족 주아" panose="02020603020101020101" pitchFamily="18" charset="-127"/>
                        <a:ea typeface="배달의민족 주아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82878"/>
                  </a:ext>
                </a:extLst>
              </a:tr>
            </a:tbl>
          </a:graphicData>
        </a:graphic>
      </p:graphicFrame>
      <p:sp>
        <p:nvSpPr>
          <p:cNvPr id="113" name="TextBox 112">
            <a:extLst>
              <a:ext uri="{FF2B5EF4-FFF2-40B4-BE49-F238E27FC236}">
                <a16:creationId xmlns:a16="http://schemas.microsoft.com/office/drawing/2014/main" id="{5EFF17AC-B44C-4F92-A257-92907DEB8468}"/>
              </a:ext>
            </a:extLst>
          </p:cNvPr>
          <p:cNvSpPr txBox="1"/>
          <p:nvPr/>
        </p:nvSpPr>
        <p:spPr>
          <a:xfrm>
            <a:off x="6356033" y="1135899"/>
            <a:ext cx="4387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사전 등록 기한 </a:t>
            </a:r>
            <a:r>
              <a:rPr lang="en-US" altLang="ko-KR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: 03</a:t>
            </a:r>
            <a:r>
              <a:rPr lang="ko-KR" altLang="en-US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월 </a:t>
            </a:r>
            <a:r>
              <a:rPr lang="en-US" altLang="ko-KR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27</a:t>
            </a:r>
            <a:r>
              <a:rPr lang="ko-KR" altLang="en-US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일 </a:t>
            </a:r>
            <a:r>
              <a:rPr lang="en-US" altLang="ko-KR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(</a:t>
            </a:r>
            <a:r>
              <a:rPr lang="ko-KR" altLang="en-US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월</a:t>
            </a:r>
            <a:r>
              <a:rPr lang="en-US" altLang="ko-KR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)  17:00</a:t>
            </a:r>
            <a:r>
              <a:rPr lang="ko-KR" altLang="en-US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까지 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CA4AB8B-8C7B-4E4D-81D4-4CC9EBDF18C2}"/>
              </a:ext>
            </a:extLst>
          </p:cNvPr>
          <p:cNvSpPr txBox="1"/>
          <p:nvPr/>
        </p:nvSpPr>
        <p:spPr>
          <a:xfrm>
            <a:off x="6348413" y="1623020"/>
            <a:ext cx="4387232" cy="711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등록비 </a:t>
            </a:r>
            <a:r>
              <a:rPr lang="en-US" altLang="ko-KR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: </a:t>
            </a:r>
            <a:r>
              <a:rPr lang="ko-KR" altLang="en-US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개인 및 일반 </a:t>
            </a:r>
            <a:r>
              <a:rPr lang="en-US" altLang="ko-KR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20</a:t>
            </a:r>
            <a:r>
              <a:rPr lang="ko-KR" altLang="en-US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만원 </a:t>
            </a:r>
            <a:endParaRPr lang="en-US" altLang="ko-KR" sz="14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               </a:t>
            </a:r>
            <a:r>
              <a:rPr lang="ko-KR" altLang="en-US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학생 </a:t>
            </a:r>
            <a:r>
              <a:rPr lang="en-US" altLang="ko-KR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10</a:t>
            </a:r>
            <a:r>
              <a:rPr lang="ko-KR" altLang="en-US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만원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E4CEB67A-C342-4223-9F37-6E3477BF7848}"/>
              </a:ext>
            </a:extLst>
          </p:cNvPr>
          <p:cNvSpPr txBox="1"/>
          <p:nvPr/>
        </p:nvSpPr>
        <p:spPr>
          <a:xfrm>
            <a:off x="6348413" y="2400260"/>
            <a:ext cx="4387232" cy="1654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납부방법</a:t>
            </a:r>
            <a:endParaRPr lang="en-US" altLang="ko-KR" sz="14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   1) </a:t>
            </a:r>
            <a:r>
              <a:rPr lang="ko-KR" altLang="en-US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온라인 카드결제</a:t>
            </a:r>
            <a:endParaRPr lang="en-US" altLang="ko-KR" sz="14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   2) </a:t>
            </a:r>
            <a:r>
              <a:rPr lang="ko-KR" altLang="en-US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현장 카드결제</a:t>
            </a:r>
            <a:endParaRPr lang="en-US" altLang="ko-KR" sz="14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    3) </a:t>
            </a:r>
            <a:r>
              <a:rPr lang="ko-KR" altLang="en-US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계좌이체 </a:t>
            </a:r>
            <a:r>
              <a:rPr lang="en-US" altLang="ko-KR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(</a:t>
            </a:r>
            <a:r>
              <a:rPr lang="ko-KR" altLang="en-US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전자세금계산서 발행 가능</a:t>
            </a:r>
            <a:r>
              <a:rPr lang="en-US" altLang="ko-KR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)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56F7D918-E3B1-413B-9CF6-1793C09B0DBB}"/>
              </a:ext>
            </a:extLst>
          </p:cNvPr>
          <p:cNvSpPr txBox="1"/>
          <p:nvPr/>
        </p:nvSpPr>
        <p:spPr>
          <a:xfrm>
            <a:off x="6776710" y="4054559"/>
            <a:ext cx="2534930" cy="556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50" dirty="0">
                <a:solidFill>
                  <a:schemeClr val="bg1"/>
                </a:solidFill>
                <a:ea typeface="배달의민족 주아" panose="02020603020101020101" pitchFamily="18" charset="-127"/>
              </a:rPr>
              <a:t>※ </a:t>
            </a:r>
            <a:r>
              <a:rPr lang="ko-KR" altLang="en-US" sz="1050" dirty="0">
                <a:solidFill>
                  <a:schemeClr val="bg1"/>
                </a:solidFill>
                <a:ea typeface="배달의민족 주아" panose="02020603020101020101" pitchFamily="18" charset="-127"/>
              </a:rPr>
              <a:t>기업은행  </a:t>
            </a:r>
            <a:r>
              <a:rPr lang="en-US" altLang="ko-KR" sz="105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343-080856-04-025</a:t>
            </a:r>
          </a:p>
          <a:p>
            <a:pPr>
              <a:lnSpc>
                <a:spcPct val="150000"/>
              </a:lnSpc>
            </a:pPr>
            <a:r>
              <a:rPr lang="en-US" altLang="ko-KR" sz="1050" dirty="0">
                <a:solidFill>
                  <a:schemeClr val="bg1"/>
                </a:solidFill>
                <a:ea typeface="배달의민족 주아" panose="02020603020101020101" pitchFamily="18" charset="-127"/>
              </a:rPr>
              <a:t>※ </a:t>
            </a:r>
            <a:r>
              <a:rPr lang="ko-KR" altLang="en-US" sz="1050" dirty="0">
                <a:solidFill>
                  <a:schemeClr val="bg1"/>
                </a:solidFill>
                <a:ea typeface="배달의민족 주아" panose="02020603020101020101" pitchFamily="18" charset="-127"/>
              </a:rPr>
              <a:t>예금주 </a:t>
            </a:r>
            <a:r>
              <a:rPr lang="en-US" altLang="ko-KR" sz="1050" dirty="0">
                <a:solidFill>
                  <a:schemeClr val="bg1"/>
                </a:solidFill>
                <a:ea typeface="배달의민족 주아" panose="02020603020101020101" pitchFamily="18" charset="-127"/>
              </a:rPr>
              <a:t>: (</a:t>
            </a:r>
            <a:r>
              <a:rPr lang="ko-KR" altLang="en-US" sz="1050" dirty="0">
                <a:solidFill>
                  <a:schemeClr val="bg1"/>
                </a:solidFill>
                <a:ea typeface="배달의민족 주아" panose="02020603020101020101" pitchFamily="18" charset="-127"/>
              </a:rPr>
              <a:t>사</a:t>
            </a:r>
            <a:r>
              <a:rPr lang="en-US" altLang="ko-KR" sz="1050" dirty="0">
                <a:solidFill>
                  <a:schemeClr val="bg1"/>
                </a:solidFill>
                <a:ea typeface="배달의민족 주아" panose="02020603020101020101" pitchFamily="18" charset="-127"/>
              </a:rPr>
              <a:t>)</a:t>
            </a:r>
            <a:r>
              <a:rPr lang="ko-KR" altLang="en-US" sz="1050" dirty="0">
                <a:solidFill>
                  <a:schemeClr val="bg1"/>
                </a:solidFill>
                <a:ea typeface="배달의민족 주아" panose="02020603020101020101" pitchFamily="18" charset="-127"/>
              </a:rPr>
              <a:t>지능정보사회연구원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DF9B3F29-F7D2-4080-9FC2-EB72A6B00680}"/>
              </a:ext>
            </a:extLst>
          </p:cNvPr>
          <p:cNvSpPr txBox="1"/>
          <p:nvPr/>
        </p:nvSpPr>
        <p:spPr>
          <a:xfrm>
            <a:off x="6356033" y="4885848"/>
            <a:ext cx="4387232" cy="38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문의처 </a:t>
            </a:r>
            <a:r>
              <a:rPr lang="en-US" altLang="ko-KR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: gml8873@keti.re.kr</a:t>
            </a:r>
            <a:endParaRPr lang="ko-KR" altLang="en-US" sz="14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18338FFD-56F9-49C4-B654-5AF66702E88B}"/>
              </a:ext>
            </a:extLst>
          </p:cNvPr>
          <p:cNvSpPr txBox="1"/>
          <p:nvPr/>
        </p:nvSpPr>
        <p:spPr>
          <a:xfrm>
            <a:off x="6363653" y="5455880"/>
            <a:ext cx="4387232" cy="38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사전등록 신청링크 </a:t>
            </a:r>
            <a:r>
              <a:rPr lang="en-US" altLang="ko-KR" sz="1400" dirty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:</a:t>
            </a:r>
            <a:endParaRPr lang="ko-KR" altLang="en-US" sz="14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grpSp>
        <p:nvGrpSpPr>
          <p:cNvPr id="119" name="그룹 1013">
            <a:extLst>
              <a:ext uri="{FF2B5EF4-FFF2-40B4-BE49-F238E27FC236}">
                <a16:creationId xmlns:a16="http://schemas.microsoft.com/office/drawing/2014/main" id="{F2C41087-A262-4CBE-9C0B-8F89394F4208}"/>
              </a:ext>
            </a:extLst>
          </p:cNvPr>
          <p:cNvGrpSpPr/>
          <p:nvPr/>
        </p:nvGrpSpPr>
        <p:grpSpPr>
          <a:xfrm>
            <a:off x="9509760" y="4523248"/>
            <a:ext cx="2639702" cy="2252140"/>
            <a:chOff x="14762011" y="8714066"/>
            <a:chExt cx="6840689" cy="5687734"/>
          </a:xfrm>
        </p:grpSpPr>
        <p:pic>
          <p:nvPicPr>
            <p:cNvPr id="120" name="Object 41">
              <a:extLst>
                <a:ext uri="{FF2B5EF4-FFF2-40B4-BE49-F238E27FC236}">
                  <a16:creationId xmlns:a16="http://schemas.microsoft.com/office/drawing/2014/main" id="{4DB15448-2FB9-42D7-B015-B9A0F6F377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/>
            <a:srcRect t="-1" r="40932" b="47164"/>
            <a:stretch/>
          </p:blipFill>
          <p:spPr>
            <a:xfrm>
              <a:off x="14762011" y="8714066"/>
              <a:ext cx="6840689" cy="5687734"/>
            </a:xfrm>
            <a:prstGeom prst="rect">
              <a:avLst/>
            </a:prstGeom>
          </p:spPr>
        </p:pic>
      </p:grpSp>
      <p:sp>
        <p:nvSpPr>
          <p:cNvPr id="123" name="TextBox 122">
            <a:extLst>
              <a:ext uri="{FF2B5EF4-FFF2-40B4-BE49-F238E27FC236}">
                <a16:creationId xmlns:a16="http://schemas.microsoft.com/office/drawing/2014/main" id="{9ED79278-96CB-457B-A7A4-002147436A3F}"/>
              </a:ext>
            </a:extLst>
          </p:cNvPr>
          <p:cNvSpPr txBox="1"/>
          <p:nvPr/>
        </p:nvSpPr>
        <p:spPr>
          <a:xfrm>
            <a:off x="3064105" y="806941"/>
            <a:ext cx="2816093" cy="314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chemeClr val="bg1"/>
                </a:solidFill>
                <a:ea typeface="배달의민족 주아" panose="02020603020101020101" pitchFamily="18" charset="-127"/>
              </a:rPr>
              <a:t>사회 </a:t>
            </a:r>
            <a:r>
              <a:rPr lang="en-US" altLang="ko-KR" sz="1050" dirty="0">
                <a:solidFill>
                  <a:schemeClr val="bg1"/>
                </a:solidFill>
                <a:ea typeface="배달의민족 주아" panose="02020603020101020101" pitchFamily="18" charset="-127"/>
              </a:rPr>
              <a:t>: </a:t>
            </a:r>
            <a:r>
              <a:rPr lang="ko-KR" altLang="en-US" sz="1050" dirty="0" err="1">
                <a:solidFill>
                  <a:schemeClr val="bg1"/>
                </a:solidFill>
                <a:ea typeface="배달의민족 주아" panose="02020603020101020101" pitchFamily="18" charset="-127"/>
              </a:rPr>
              <a:t>한국클라우드컴퓨팅연구조합</a:t>
            </a:r>
            <a:r>
              <a:rPr lang="ko-KR" altLang="en-US" sz="1050" dirty="0">
                <a:solidFill>
                  <a:schemeClr val="bg1"/>
                </a:solidFill>
                <a:ea typeface="배달의민족 주아" panose="02020603020101020101" pitchFamily="18" charset="-127"/>
              </a:rPr>
              <a:t> </a:t>
            </a:r>
            <a:r>
              <a:rPr lang="ko-KR" altLang="en-US" sz="1050" dirty="0" err="1">
                <a:solidFill>
                  <a:schemeClr val="bg1"/>
                </a:solidFill>
                <a:ea typeface="배달의민족 주아" panose="02020603020101020101" pitchFamily="18" charset="-127"/>
              </a:rPr>
              <a:t>김진택</a:t>
            </a:r>
            <a:r>
              <a:rPr lang="ko-KR" altLang="en-US" sz="1050" dirty="0">
                <a:solidFill>
                  <a:schemeClr val="bg1"/>
                </a:solidFill>
                <a:ea typeface="배달의민족 주아" panose="02020603020101020101" pitchFamily="18" charset="-127"/>
              </a:rPr>
              <a:t> 사무국장</a:t>
            </a:r>
          </a:p>
        </p:txBody>
      </p:sp>
    </p:spTree>
    <p:extLst>
      <p:ext uri="{BB962C8B-B14F-4D97-AF65-F5344CB8AC3E}">
        <p14:creationId xmlns:p14="http://schemas.microsoft.com/office/powerpoint/2010/main" val="12987401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424</Words>
  <Application>Microsoft Office PowerPoint</Application>
  <PresentationFormat>와이드스크린</PresentationFormat>
  <Paragraphs>87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배달의민족 주아</vt:lpstr>
      <vt:lpstr>맑은 고딕</vt:lpstr>
      <vt:lpstr>Wingdings</vt:lpstr>
      <vt:lpstr>나눔스퀘어 네오 Heavy</vt:lpstr>
      <vt:lpstr>Arial</vt:lpstr>
      <vt:lpstr>Tmon몬소리 Black</vt:lpstr>
      <vt:lpstr>나눔스퀘어 네오 ExtraBold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</dc:creator>
  <cp:lastModifiedBy>임 철수</cp:lastModifiedBy>
  <cp:revision>26</cp:revision>
  <cp:lastPrinted>2023-03-02T07:28:29Z</cp:lastPrinted>
  <dcterms:created xsi:type="dcterms:W3CDTF">2023-03-02T02:09:51Z</dcterms:created>
  <dcterms:modified xsi:type="dcterms:W3CDTF">2023-04-29T09:33:36Z</dcterms:modified>
</cp:coreProperties>
</file>